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303" r:id="rId2"/>
    <p:sldId id="292" r:id="rId3"/>
    <p:sldId id="257" r:id="rId4"/>
    <p:sldId id="288" r:id="rId5"/>
    <p:sldId id="271" r:id="rId6"/>
    <p:sldId id="287" r:id="rId7"/>
    <p:sldId id="309" r:id="rId8"/>
    <p:sldId id="291" r:id="rId9"/>
    <p:sldId id="273" r:id="rId10"/>
    <p:sldId id="275" r:id="rId11"/>
    <p:sldId id="274" r:id="rId12"/>
    <p:sldId id="290" r:id="rId13"/>
    <p:sldId id="293" r:id="rId14"/>
    <p:sldId id="316" r:id="rId15"/>
    <p:sldId id="315" r:id="rId16"/>
    <p:sldId id="314" r:id="rId17"/>
    <p:sldId id="312" r:id="rId18"/>
    <p:sldId id="298" r:id="rId19"/>
    <p:sldId id="307" r:id="rId20"/>
    <p:sldId id="299" r:id="rId21"/>
    <p:sldId id="321" r:id="rId22"/>
    <p:sldId id="308" r:id="rId23"/>
    <p:sldId id="317" r:id="rId24"/>
    <p:sldId id="318" r:id="rId25"/>
    <p:sldId id="319" r:id="rId26"/>
    <p:sldId id="300" r:id="rId27"/>
    <p:sldId id="320" r:id="rId28"/>
    <p:sldId id="304"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70AD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8" autoAdjust="0"/>
    <p:restoredTop sz="65896" autoAdjust="0"/>
  </p:normalViewPr>
  <p:slideViewPr>
    <p:cSldViewPr snapToGrid="0">
      <p:cViewPr varScale="1">
        <p:scale>
          <a:sx n="47" d="100"/>
          <a:sy n="47" d="100"/>
        </p:scale>
        <p:origin x="141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diagrams/_rels/data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image" Target="../media/image8.png"/></Relationships>
</file>

<file path=ppt/diagrams/_rels/drawing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image" Target="../media/image8.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97BCC9-2375-4BD7-825E-2D030F3D7D9B}" type="doc">
      <dgm:prSet loTypeId="urn:microsoft.com/office/officeart/2005/8/layout/hList2" loCatId="list" qsTypeId="urn:microsoft.com/office/officeart/2005/8/quickstyle/simple1" qsCatId="simple" csTypeId="urn:microsoft.com/office/officeart/2005/8/colors/accent1_2" csCatId="accent1" phldr="1"/>
      <dgm:spPr/>
      <dgm:t>
        <a:bodyPr/>
        <a:lstStyle/>
        <a:p>
          <a:endParaRPr lang="en-CA"/>
        </a:p>
      </dgm:t>
    </dgm:pt>
    <dgm:pt modelId="{B8682C01-5E9E-4B6A-843C-7F194B885084}">
      <dgm:prSet phldrT="[Text]"/>
      <dgm:spPr/>
      <dgm:t>
        <a:bodyPr/>
        <a:lstStyle/>
        <a:p>
          <a:r>
            <a:rPr lang="en-US" dirty="0"/>
            <a:t>Procedural Justice</a:t>
          </a:r>
          <a:endParaRPr lang="en-CA" dirty="0"/>
        </a:p>
      </dgm:t>
    </dgm:pt>
    <dgm:pt modelId="{02D6F5CC-52BD-40E2-8C42-CCE72B2A3F00}" type="parTrans" cxnId="{C4FF1950-F19E-4CCD-B774-9B8FE9D42B85}">
      <dgm:prSet/>
      <dgm:spPr/>
      <dgm:t>
        <a:bodyPr/>
        <a:lstStyle/>
        <a:p>
          <a:endParaRPr lang="en-CA"/>
        </a:p>
      </dgm:t>
    </dgm:pt>
    <dgm:pt modelId="{C7892DB9-53E9-47B2-AE34-F426A398A84F}" type="sibTrans" cxnId="{C4FF1950-F19E-4CCD-B774-9B8FE9D42B85}">
      <dgm:prSet/>
      <dgm:spPr/>
      <dgm:t>
        <a:bodyPr/>
        <a:lstStyle/>
        <a:p>
          <a:endParaRPr lang="en-CA"/>
        </a:p>
      </dgm:t>
    </dgm:pt>
    <dgm:pt modelId="{151B3F25-7C6F-45C4-9A55-E298D45FDF63}">
      <dgm:prSet phldrT="[Text]"/>
      <dgm:spPr>
        <a:solidFill>
          <a:schemeClr val="accent2">
            <a:lumMod val="75000"/>
          </a:schemeClr>
        </a:solidFill>
      </dgm:spPr>
      <dgm:t>
        <a:bodyPr/>
        <a:lstStyle/>
        <a:p>
          <a:r>
            <a:rPr lang="en-US" dirty="0"/>
            <a:t>1960s SCOTUS - Gideon</a:t>
          </a:r>
          <a:endParaRPr lang="en-CA" dirty="0"/>
        </a:p>
      </dgm:t>
    </dgm:pt>
    <dgm:pt modelId="{CF8E2812-B753-406B-8A9C-FAE70CC9EC4F}" type="parTrans" cxnId="{85DFC824-8E12-419D-8EF0-57E0D98DC42C}">
      <dgm:prSet/>
      <dgm:spPr/>
      <dgm:t>
        <a:bodyPr/>
        <a:lstStyle/>
        <a:p>
          <a:endParaRPr lang="en-CA"/>
        </a:p>
      </dgm:t>
    </dgm:pt>
    <dgm:pt modelId="{2E798590-EF12-4DE1-A167-5D9EAB1E23C9}" type="sibTrans" cxnId="{85DFC824-8E12-419D-8EF0-57E0D98DC42C}">
      <dgm:prSet/>
      <dgm:spPr/>
      <dgm:t>
        <a:bodyPr/>
        <a:lstStyle/>
        <a:p>
          <a:endParaRPr lang="en-CA"/>
        </a:p>
      </dgm:t>
    </dgm:pt>
    <dgm:pt modelId="{637E62F5-17C1-446D-AD41-E32ACC9F2910}">
      <dgm:prSet phldrT="[Text]"/>
      <dgm:spPr>
        <a:solidFill>
          <a:schemeClr val="accent2">
            <a:lumMod val="75000"/>
          </a:schemeClr>
        </a:solidFill>
      </dgm:spPr>
      <dgm:t>
        <a:bodyPr/>
        <a:lstStyle/>
        <a:p>
          <a:r>
            <a:rPr lang="en-US" dirty="0"/>
            <a:t>Law societies, lawyers &amp;  judges lead</a:t>
          </a:r>
          <a:endParaRPr lang="en-CA" dirty="0"/>
        </a:p>
      </dgm:t>
    </dgm:pt>
    <dgm:pt modelId="{27D231B4-6835-4B58-BF82-D059F274F6C0}" type="parTrans" cxnId="{E7E0C02A-C065-409B-BA42-88D2DCFAF839}">
      <dgm:prSet/>
      <dgm:spPr/>
      <dgm:t>
        <a:bodyPr/>
        <a:lstStyle/>
        <a:p>
          <a:endParaRPr lang="en-CA"/>
        </a:p>
      </dgm:t>
    </dgm:pt>
    <dgm:pt modelId="{447A1ACA-D9C2-4E17-B4B0-4023756C1FA7}" type="sibTrans" cxnId="{E7E0C02A-C065-409B-BA42-88D2DCFAF839}">
      <dgm:prSet/>
      <dgm:spPr/>
      <dgm:t>
        <a:bodyPr/>
        <a:lstStyle/>
        <a:p>
          <a:endParaRPr lang="en-CA"/>
        </a:p>
      </dgm:t>
    </dgm:pt>
    <dgm:pt modelId="{B5A3F3B3-04AE-40F3-BF03-174B5C55AA04}">
      <dgm:prSet phldrT="[Text]" custT="1"/>
      <dgm:spPr/>
      <dgm:t>
        <a:bodyPr/>
        <a:lstStyle/>
        <a:p>
          <a:r>
            <a:rPr lang="en-US" sz="2800" dirty="0"/>
            <a:t>Social Justice / Civil Society</a:t>
          </a:r>
          <a:endParaRPr lang="en-CA" sz="2800" dirty="0"/>
        </a:p>
      </dgm:t>
    </dgm:pt>
    <dgm:pt modelId="{63AB8743-44E8-484E-B3A4-EA256205DE46}" type="parTrans" cxnId="{2B8A3CF3-B9FC-4B8A-B9A5-60AF00CEF12E}">
      <dgm:prSet/>
      <dgm:spPr/>
      <dgm:t>
        <a:bodyPr/>
        <a:lstStyle/>
        <a:p>
          <a:endParaRPr lang="en-CA"/>
        </a:p>
      </dgm:t>
    </dgm:pt>
    <dgm:pt modelId="{BE18BC52-530C-4790-9048-42D3D67F7AAB}" type="sibTrans" cxnId="{2B8A3CF3-B9FC-4B8A-B9A5-60AF00CEF12E}">
      <dgm:prSet/>
      <dgm:spPr/>
      <dgm:t>
        <a:bodyPr/>
        <a:lstStyle/>
        <a:p>
          <a:endParaRPr lang="en-CA"/>
        </a:p>
      </dgm:t>
    </dgm:pt>
    <dgm:pt modelId="{BD631BBB-61E5-4F54-8055-37C175FCB4CC}">
      <dgm:prSet phldrT="[Text]"/>
      <dgm:spPr>
        <a:solidFill>
          <a:schemeClr val="accent4">
            <a:lumMod val="75000"/>
          </a:schemeClr>
        </a:solidFill>
      </dgm:spPr>
      <dgm:t>
        <a:bodyPr/>
        <a:lstStyle/>
        <a:p>
          <a:r>
            <a:rPr lang="en-US" dirty="0"/>
            <a:t>1960s - Dr. King</a:t>
          </a:r>
          <a:endParaRPr lang="en-CA" dirty="0"/>
        </a:p>
      </dgm:t>
    </dgm:pt>
    <dgm:pt modelId="{F32A0470-7F49-44D8-A82E-99BD3F90D3F4}" type="parTrans" cxnId="{9BFA0EDB-80EA-4844-A754-94A85945E86E}">
      <dgm:prSet/>
      <dgm:spPr/>
      <dgm:t>
        <a:bodyPr/>
        <a:lstStyle/>
        <a:p>
          <a:endParaRPr lang="en-CA"/>
        </a:p>
      </dgm:t>
    </dgm:pt>
    <dgm:pt modelId="{DA58956D-48D0-4BCF-8C6C-E63BB2D87282}" type="sibTrans" cxnId="{9BFA0EDB-80EA-4844-A754-94A85945E86E}">
      <dgm:prSet/>
      <dgm:spPr/>
      <dgm:t>
        <a:bodyPr/>
        <a:lstStyle/>
        <a:p>
          <a:endParaRPr lang="en-CA"/>
        </a:p>
      </dgm:t>
    </dgm:pt>
    <dgm:pt modelId="{9C8B73E9-E4B6-476F-B314-36FDFA86333A}">
      <dgm:prSet phldrT="[Text]"/>
      <dgm:spPr>
        <a:solidFill>
          <a:schemeClr val="accent4">
            <a:lumMod val="75000"/>
          </a:schemeClr>
        </a:solidFill>
      </dgm:spPr>
      <dgm:t>
        <a:bodyPr/>
        <a:lstStyle/>
        <a:p>
          <a:r>
            <a:rPr lang="en-US" dirty="0"/>
            <a:t>Empowerment</a:t>
          </a:r>
          <a:endParaRPr lang="en-CA" dirty="0"/>
        </a:p>
      </dgm:t>
    </dgm:pt>
    <dgm:pt modelId="{16409B4D-C51E-4025-BD09-82509296BD8B}" type="parTrans" cxnId="{4C9F2E86-C135-4E33-AE57-D3AAAEAFD301}">
      <dgm:prSet/>
      <dgm:spPr/>
      <dgm:t>
        <a:bodyPr/>
        <a:lstStyle/>
        <a:p>
          <a:endParaRPr lang="en-CA"/>
        </a:p>
      </dgm:t>
    </dgm:pt>
    <dgm:pt modelId="{74BBC467-056A-4921-9880-77EF342E4B41}" type="sibTrans" cxnId="{4C9F2E86-C135-4E33-AE57-D3AAAEAFD301}">
      <dgm:prSet/>
      <dgm:spPr/>
      <dgm:t>
        <a:bodyPr/>
        <a:lstStyle/>
        <a:p>
          <a:endParaRPr lang="en-CA"/>
        </a:p>
      </dgm:t>
    </dgm:pt>
    <dgm:pt modelId="{61A31864-2D8E-44F6-8622-81910C2AA6C8}">
      <dgm:prSet phldrT="[Text]" custT="1"/>
      <dgm:spPr/>
      <dgm:t>
        <a:bodyPr/>
        <a:lstStyle/>
        <a:p>
          <a:r>
            <a:rPr lang="en-US" sz="3200" dirty="0"/>
            <a:t>Politics and Social Policy</a:t>
          </a:r>
          <a:endParaRPr lang="en-CA" sz="3200" dirty="0"/>
        </a:p>
      </dgm:t>
    </dgm:pt>
    <dgm:pt modelId="{1993CC0C-5660-4C1C-8F8C-937C8145EE10}" type="parTrans" cxnId="{658F66B7-2AAC-4779-AE7A-FCE2075180E6}">
      <dgm:prSet/>
      <dgm:spPr/>
      <dgm:t>
        <a:bodyPr/>
        <a:lstStyle/>
        <a:p>
          <a:endParaRPr lang="en-CA"/>
        </a:p>
      </dgm:t>
    </dgm:pt>
    <dgm:pt modelId="{3CFAF73B-B8A4-420A-95ED-EEDE1ADE6186}" type="sibTrans" cxnId="{658F66B7-2AAC-4779-AE7A-FCE2075180E6}">
      <dgm:prSet/>
      <dgm:spPr/>
      <dgm:t>
        <a:bodyPr/>
        <a:lstStyle/>
        <a:p>
          <a:endParaRPr lang="en-CA"/>
        </a:p>
      </dgm:t>
    </dgm:pt>
    <dgm:pt modelId="{D4136C8A-7041-48E9-A140-0BDA921F05A5}">
      <dgm:prSet phldrT="[Text]"/>
      <dgm:spPr>
        <a:solidFill>
          <a:schemeClr val="accent3">
            <a:lumMod val="75000"/>
          </a:schemeClr>
        </a:solidFill>
      </dgm:spPr>
      <dgm:t>
        <a:bodyPr/>
        <a:lstStyle/>
        <a:p>
          <a:r>
            <a:rPr lang="en-US" dirty="0"/>
            <a:t>1947 - UK legal aid</a:t>
          </a:r>
          <a:endParaRPr lang="en-CA" dirty="0"/>
        </a:p>
      </dgm:t>
    </dgm:pt>
    <dgm:pt modelId="{F9479FCA-CA04-4DF1-99A6-09A6D1FB3F55}" type="parTrans" cxnId="{06F16D58-D335-4E1D-9AEC-02F5B9A1377C}">
      <dgm:prSet/>
      <dgm:spPr/>
      <dgm:t>
        <a:bodyPr/>
        <a:lstStyle/>
        <a:p>
          <a:endParaRPr lang="en-CA"/>
        </a:p>
      </dgm:t>
    </dgm:pt>
    <dgm:pt modelId="{25618D68-CEC4-46C2-89A6-DA9E3BDB085C}" type="sibTrans" cxnId="{06F16D58-D335-4E1D-9AEC-02F5B9A1377C}">
      <dgm:prSet/>
      <dgm:spPr/>
      <dgm:t>
        <a:bodyPr/>
        <a:lstStyle/>
        <a:p>
          <a:endParaRPr lang="en-CA"/>
        </a:p>
      </dgm:t>
    </dgm:pt>
    <dgm:pt modelId="{571B9619-14F2-4B8E-B9D1-3041E5AA1AE0}">
      <dgm:prSet phldrT="[Text]"/>
      <dgm:spPr>
        <a:solidFill>
          <a:schemeClr val="accent4">
            <a:lumMod val="75000"/>
          </a:schemeClr>
        </a:solidFill>
      </dgm:spPr>
      <dgm:t>
        <a:bodyPr/>
        <a:lstStyle/>
        <a:p>
          <a:r>
            <a:rPr lang="en-US" dirty="0"/>
            <a:t>Community clinics</a:t>
          </a:r>
          <a:endParaRPr lang="en-CA" dirty="0"/>
        </a:p>
      </dgm:t>
    </dgm:pt>
    <dgm:pt modelId="{2573D12B-1620-4796-BCC1-1BE114A534E3}" type="parTrans" cxnId="{2D259A57-32A7-4B72-8B73-B269EFBF2A3F}">
      <dgm:prSet/>
      <dgm:spPr/>
      <dgm:t>
        <a:bodyPr/>
        <a:lstStyle/>
        <a:p>
          <a:endParaRPr lang="en-CA"/>
        </a:p>
      </dgm:t>
    </dgm:pt>
    <dgm:pt modelId="{573AA0BF-4ADC-4E09-B38F-2E4F306E57A2}" type="sibTrans" cxnId="{2D259A57-32A7-4B72-8B73-B269EFBF2A3F}">
      <dgm:prSet/>
      <dgm:spPr/>
      <dgm:t>
        <a:bodyPr/>
        <a:lstStyle/>
        <a:p>
          <a:endParaRPr lang="en-CA"/>
        </a:p>
      </dgm:t>
    </dgm:pt>
    <dgm:pt modelId="{356B03EB-F242-4E1A-A84B-0F19C7A2C226}">
      <dgm:prSet phldrT="[Text]"/>
      <dgm:spPr>
        <a:solidFill>
          <a:schemeClr val="accent4">
            <a:lumMod val="75000"/>
          </a:schemeClr>
        </a:solidFill>
      </dgm:spPr>
      <dgm:t>
        <a:bodyPr/>
        <a:lstStyle/>
        <a:p>
          <a:r>
            <a:rPr lang="en-US" dirty="0"/>
            <a:t>Non-lawyers lead</a:t>
          </a:r>
          <a:endParaRPr lang="en-CA" dirty="0"/>
        </a:p>
      </dgm:t>
    </dgm:pt>
    <dgm:pt modelId="{EF7297AA-AFD6-4134-97D3-161091292123}" type="parTrans" cxnId="{3EF57C0C-0508-4C7E-8959-2ABF2BA56C8B}">
      <dgm:prSet/>
      <dgm:spPr/>
      <dgm:t>
        <a:bodyPr/>
        <a:lstStyle/>
        <a:p>
          <a:endParaRPr lang="en-CA"/>
        </a:p>
      </dgm:t>
    </dgm:pt>
    <dgm:pt modelId="{850CF2A6-0ABD-4D64-8673-28ED8EB0E727}" type="sibTrans" cxnId="{3EF57C0C-0508-4C7E-8959-2ABF2BA56C8B}">
      <dgm:prSet/>
      <dgm:spPr/>
      <dgm:t>
        <a:bodyPr/>
        <a:lstStyle/>
        <a:p>
          <a:endParaRPr lang="en-CA"/>
        </a:p>
      </dgm:t>
    </dgm:pt>
    <dgm:pt modelId="{48205DDB-A9C3-4085-93B4-385DCE8DF01E}">
      <dgm:prSet phldrT="[Text]"/>
      <dgm:spPr>
        <a:solidFill>
          <a:schemeClr val="accent4">
            <a:lumMod val="75000"/>
          </a:schemeClr>
        </a:solidFill>
      </dgm:spPr>
      <dgm:t>
        <a:bodyPr/>
        <a:lstStyle/>
        <a:p>
          <a:r>
            <a:rPr lang="en-US" dirty="0"/>
            <a:t>Political but non-partisan</a:t>
          </a:r>
          <a:endParaRPr lang="en-CA" dirty="0"/>
        </a:p>
      </dgm:t>
    </dgm:pt>
    <dgm:pt modelId="{01765122-B447-4B0B-AE8A-F0162D711EC2}" type="parTrans" cxnId="{78C77063-EA1F-4DBD-BE7C-2A07607CC4F6}">
      <dgm:prSet/>
      <dgm:spPr/>
      <dgm:t>
        <a:bodyPr/>
        <a:lstStyle/>
        <a:p>
          <a:endParaRPr lang="en-CA"/>
        </a:p>
      </dgm:t>
    </dgm:pt>
    <dgm:pt modelId="{4A0D0172-449B-4E0E-BE99-63DBA24EF8E3}" type="sibTrans" cxnId="{78C77063-EA1F-4DBD-BE7C-2A07607CC4F6}">
      <dgm:prSet/>
      <dgm:spPr/>
      <dgm:t>
        <a:bodyPr/>
        <a:lstStyle/>
        <a:p>
          <a:endParaRPr lang="en-CA"/>
        </a:p>
      </dgm:t>
    </dgm:pt>
    <dgm:pt modelId="{3FE32A76-CC25-4EB9-BB1D-129CA2733707}">
      <dgm:prSet phldrT="[Text]"/>
      <dgm:spPr>
        <a:solidFill>
          <a:schemeClr val="accent3">
            <a:lumMod val="75000"/>
          </a:schemeClr>
        </a:solidFill>
      </dgm:spPr>
      <dgm:t>
        <a:bodyPr/>
        <a:lstStyle/>
        <a:p>
          <a:r>
            <a:rPr lang="en-US" dirty="0"/>
            <a:t>1974 -  Canada </a:t>
          </a:r>
          <a:r>
            <a:rPr lang="en-US" dirty="0" err="1"/>
            <a:t>Dept</a:t>
          </a:r>
          <a:r>
            <a:rPr lang="en-US" dirty="0"/>
            <a:t> of Health</a:t>
          </a:r>
          <a:endParaRPr lang="en-CA" dirty="0"/>
        </a:p>
      </dgm:t>
    </dgm:pt>
    <dgm:pt modelId="{B451DD57-460A-42E8-92CA-BF2F507A9C6B}" type="parTrans" cxnId="{B6BF6998-7428-4C63-9777-107330A72668}">
      <dgm:prSet/>
      <dgm:spPr/>
      <dgm:t>
        <a:bodyPr/>
        <a:lstStyle/>
        <a:p>
          <a:endParaRPr lang="en-CA"/>
        </a:p>
      </dgm:t>
    </dgm:pt>
    <dgm:pt modelId="{A787746A-AACA-4D28-BD21-273F8B0C1D2E}" type="sibTrans" cxnId="{B6BF6998-7428-4C63-9777-107330A72668}">
      <dgm:prSet/>
      <dgm:spPr/>
      <dgm:t>
        <a:bodyPr/>
        <a:lstStyle/>
        <a:p>
          <a:endParaRPr lang="en-CA"/>
        </a:p>
      </dgm:t>
    </dgm:pt>
    <dgm:pt modelId="{A75C8498-D3BC-4631-973E-E95E0F9A813C}">
      <dgm:prSet phldrT="[Text]"/>
      <dgm:spPr>
        <a:solidFill>
          <a:schemeClr val="accent3">
            <a:lumMod val="75000"/>
          </a:schemeClr>
        </a:solidFill>
      </dgm:spPr>
      <dgm:t>
        <a:bodyPr/>
        <a:lstStyle/>
        <a:p>
          <a:r>
            <a:rPr lang="en-US" dirty="0"/>
            <a:t>EU Human Rights frame</a:t>
          </a:r>
          <a:endParaRPr lang="en-CA" dirty="0"/>
        </a:p>
      </dgm:t>
    </dgm:pt>
    <dgm:pt modelId="{28B95F0B-F280-488C-9F82-43F9443B5B02}" type="parTrans" cxnId="{FAB5E068-35D7-4532-AA0A-B33A632C460E}">
      <dgm:prSet/>
      <dgm:spPr/>
      <dgm:t>
        <a:bodyPr/>
        <a:lstStyle/>
        <a:p>
          <a:endParaRPr lang="en-CA"/>
        </a:p>
      </dgm:t>
    </dgm:pt>
    <dgm:pt modelId="{0D5ADE26-BB1C-460F-B97D-83F0682EB4F6}" type="sibTrans" cxnId="{FAB5E068-35D7-4532-AA0A-B33A632C460E}">
      <dgm:prSet/>
      <dgm:spPr/>
      <dgm:t>
        <a:bodyPr/>
        <a:lstStyle/>
        <a:p>
          <a:endParaRPr lang="en-CA"/>
        </a:p>
      </dgm:t>
    </dgm:pt>
    <dgm:pt modelId="{23E899CF-D094-49B3-965B-D4B78EB2EA8B}">
      <dgm:prSet phldrT="[Text]"/>
      <dgm:spPr>
        <a:solidFill>
          <a:schemeClr val="accent3">
            <a:lumMod val="75000"/>
          </a:schemeClr>
        </a:solidFill>
      </dgm:spPr>
      <dgm:t>
        <a:bodyPr/>
        <a:lstStyle/>
        <a:p>
          <a:r>
            <a:rPr lang="en-US" dirty="0"/>
            <a:t>Government leads</a:t>
          </a:r>
          <a:endParaRPr lang="en-CA" dirty="0"/>
        </a:p>
      </dgm:t>
    </dgm:pt>
    <dgm:pt modelId="{BC6203E8-5655-427C-A731-35698E979476}" type="parTrans" cxnId="{2A9BF94D-E879-4D0E-9FE0-B4737AB80286}">
      <dgm:prSet/>
      <dgm:spPr/>
      <dgm:t>
        <a:bodyPr/>
        <a:lstStyle/>
        <a:p>
          <a:endParaRPr lang="en-CA"/>
        </a:p>
      </dgm:t>
    </dgm:pt>
    <dgm:pt modelId="{3EEE4C70-435B-4AB9-9072-C267301B684B}" type="sibTrans" cxnId="{2A9BF94D-E879-4D0E-9FE0-B4737AB80286}">
      <dgm:prSet/>
      <dgm:spPr/>
      <dgm:t>
        <a:bodyPr/>
        <a:lstStyle/>
        <a:p>
          <a:endParaRPr lang="en-CA"/>
        </a:p>
      </dgm:t>
    </dgm:pt>
    <dgm:pt modelId="{F1DD44FA-9483-4A39-9C59-046D73E156D2}">
      <dgm:prSet phldrT="[Text]"/>
      <dgm:spPr>
        <a:solidFill>
          <a:schemeClr val="accent2">
            <a:lumMod val="75000"/>
          </a:schemeClr>
        </a:solidFill>
      </dgm:spPr>
      <dgm:t>
        <a:bodyPr/>
        <a:lstStyle/>
        <a:p>
          <a:r>
            <a:rPr lang="en-US" dirty="0"/>
            <a:t>Court </a:t>
          </a:r>
          <a:r>
            <a:rPr lang="en-US" dirty="0" err="1"/>
            <a:t>centred</a:t>
          </a:r>
          <a:endParaRPr lang="en-CA" dirty="0"/>
        </a:p>
      </dgm:t>
    </dgm:pt>
    <dgm:pt modelId="{A929002A-20EE-4A23-B16F-3E82250E67F6}" type="parTrans" cxnId="{63D47EFD-748E-4FE3-8AB8-39D79B0DA9BD}">
      <dgm:prSet/>
      <dgm:spPr/>
      <dgm:t>
        <a:bodyPr/>
        <a:lstStyle/>
        <a:p>
          <a:endParaRPr lang="en-CA"/>
        </a:p>
      </dgm:t>
    </dgm:pt>
    <dgm:pt modelId="{5A34C0F3-A7FF-455E-A02B-8126FF5256E1}" type="sibTrans" cxnId="{63D47EFD-748E-4FE3-8AB8-39D79B0DA9BD}">
      <dgm:prSet/>
      <dgm:spPr/>
      <dgm:t>
        <a:bodyPr/>
        <a:lstStyle/>
        <a:p>
          <a:endParaRPr lang="en-CA"/>
        </a:p>
      </dgm:t>
    </dgm:pt>
    <dgm:pt modelId="{35D75353-DCF2-4541-A555-49774195EEB8}" type="pres">
      <dgm:prSet presAssocID="{9897BCC9-2375-4BD7-825E-2D030F3D7D9B}" presName="linearFlow" presStyleCnt="0">
        <dgm:presLayoutVars>
          <dgm:dir/>
          <dgm:animLvl val="lvl"/>
          <dgm:resizeHandles/>
        </dgm:presLayoutVars>
      </dgm:prSet>
      <dgm:spPr/>
    </dgm:pt>
    <dgm:pt modelId="{393766B4-2E36-4FA7-B573-CEBB4EAB8C9B}" type="pres">
      <dgm:prSet presAssocID="{B8682C01-5E9E-4B6A-843C-7F194B885084}" presName="compositeNode" presStyleCnt="0">
        <dgm:presLayoutVars>
          <dgm:bulletEnabled val="1"/>
        </dgm:presLayoutVars>
      </dgm:prSet>
      <dgm:spPr/>
    </dgm:pt>
    <dgm:pt modelId="{045268F7-C65D-4544-912A-D3339AA06C6E}" type="pres">
      <dgm:prSet presAssocID="{B8682C01-5E9E-4B6A-843C-7F194B885084}" presName="image" presStyleLbl="fgImgPlace1" presStyleIdx="0" presStyleCnt="3" custScaleX="131754" custScaleY="95695" custLinFactX="42925" custLinFactY="200000" custLinFactNeighborX="100000" custLinFactNeighborY="252697"/>
      <dgm:spPr>
        <a:blipFill rotWithShape="1">
          <a:blip xmlns:r="http://schemas.openxmlformats.org/officeDocument/2006/relationships" r:embed="rId1" cstate="screen">
            <a:extLst>
              <a:ext uri="{28A0092B-C50C-407E-A947-70E740481C1C}">
                <a14:useLocalDpi xmlns:a14="http://schemas.microsoft.com/office/drawing/2010/main" val="0"/>
              </a:ext>
            </a:extLst>
          </a:blip>
          <a:stretch>
            <a:fillRect/>
          </a:stretch>
        </a:blipFill>
      </dgm:spPr>
    </dgm:pt>
    <dgm:pt modelId="{16F61872-6CF0-4503-BF54-88952B9FDEB4}" type="pres">
      <dgm:prSet presAssocID="{B8682C01-5E9E-4B6A-843C-7F194B885084}" presName="childNode" presStyleLbl="node1" presStyleIdx="0" presStyleCnt="3" custScaleX="120998" custScaleY="128205" custLinFactNeighborX="5495" custLinFactNeighborY="-7008">
        <dgm:presLayoutVars>
          <dgm:bulletEnabled val="1"/>
        </dgm:presLayoutVars>
      </dgm:prSet>
      <dgm:spPr/>
    </dgm:pt>
    <dgm:pt modelId="{ECE4E20B-568A-4FCA-8949-840466ADA22D}" type="pres">
      <dgm:prSet presAssocID="{B8682C01-5E9E-4B6A-843C-7F194B885084}" presName="parentNode" presStyleLbl="revTx" presStyleIdx="0" presStyleCnt="3" custLinFactX="-100000" custLinFactNeighborX="-195725" custLinFactNeighborY="-1967">
        <dgm:presLayoutVars>
          <dgm:chMax val="0"/>
          <dgm:bulletEnabled val="1"/>
        </dgm:presLayoutVars>
      </dgm:prSet>
      <dgm:spPr/>
    </dgm:pt>
    <dgm:pt modelId="{CFF81D9E-EF93-4BF1-9A47-17C81EBA84E8}" type="pres">
      <dgm:prSet presAssocID="{C7892DB9-53E9-47B2-AE34-F426A398A84F}" presName="sibTrans" presStyleCnt="0"/>
      <dgm:spPr/>
    </dgm:pt>
    <dgm:pt modelId="{2CBD0D9D-9F49-4176-8D28-B8C5B19A10B1}" type="pres">
      <dgm:prSet presAssocID="{B5A3F3B3-04AE-40F3-BF03-174B5C55AA04}" presName="compositeNode" presStyleCnt="0">
        <dgm:presLayoutVars>
          <dgm:bulletEnabled val="1"/>
        </dgm:presLayoutVars>
      </dgm:prSet>
      <dgm:spPr/>
    </dgm:pt>
    <dgm:pt modelId="{1902A8C3-715C-402D-B099-4F9F5E6DDDE1}" type="pres">
      <dgm:prSet presAssocID="{B5A3F3B3-04AE-40F3-BF03-174B5C55AA04}" presName="image" presStyleLbl="fgImgPlace1" presStyleIdx="1" presStyleCnt="3" custScaleX="124120" custScaleY="97585" custLinFactX="7404" custLinFactY="200000" custLinFactNeighborX="100000" custLinFactNeighborY="255134"/>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a:stretch>
        </a:blipFill>
      </dgm:spPr>
    </dgm:pt>
    <dgm:pt modelId="{7BDCDFBF-C9B4-462A-ABC9-02506D4DFF23}" type="pres">
      <dgm:prSet presAssocID="{B5A3F3B3-04AE-40F3-BF03-174B5C55AA04}" presName="childNode" presStyleLbl="node1" presStyleIdx="1" presStyleCnt="3" custScaleX="125812" custScaleY="128205" custLinFactNeighborX="-2758" custLinFactNeighborY="4354">
        <dgm:presLayoutVars>
          <dgm:bulletEnabled val="1"/>
        </dgm:presLayoutVars>
      </dgm:prSet>
      <dgm:spPr/>
    </dgm:pt>
    <dgm:pt modelId="{B089ECBE-AA1C-4B5F-B60C-4D40450DEFF8}" type="pres">
      <dgm:prSet presAssocID="{B5A3F3B3-04AE-40F3-BF03-174B5C55AA04}" presName="parentNode" presStyleLbl="revTx" presStyleIdx="1" presStyleCnt="3" custScaleX="108845" custLinFactNeighborX="-83710">
        <dgm:presLayoutVars>
          <dgm:chMax val="0"/>
          <dgm:bulletEnabled val="1"/>
        </dgm:presLayoutVars>
      </dgm:prSet>
      <dgm:spPr/>
    </dgm:pt>
    <dgm:pt modelId="{592EAACB-088A-42E4-BD93-2D6F499E0CAB}" type="pres">
      <dgm:prSet presAssocID="{BE18BC52-530C-4790-9048-42D3D67F7AAB}" presName="sibTrans" presStyleCnt="0"/>
      <dgm:spPr/>
    </dgm:pt>
    <dgm:pt modelId="{864702C5-CA8E-4ADC-BE82-62A52E716926}" type="pres">
      <dgm:prSet presAssocID="{61A31864-2D8E-44F6-8622-81910C2AA6C8}" presName="compositeNode" presStyleCnt="0">
        <dgm:presLayoutVars>
          <dgm:bulletEnabled val="1"/>
        </dgm:presLayoutVars>
      </dgm:prSet>
      <dgm:spPr/>
    </dgm:pt>
    <dgm:pt modelId="{CE928455-FDD9-499D-AB74-8837C9CF4A09}" type="pres">
      <dgm:prSet presAssocID="{61A31864-2D8E-44F6-8622-81910C2AA6C8}" presName="image" presStyleLbl="fgImgPlace1" presStyleIdx="2" presStyleCnt="3" custScaleX="153291" custScaleY="97159" custLinFactY="200000" custLinFactNeighborX="93814" custLinFactNeighborY="251698"/>
      <dgm:spPr>
        <a:blipFill>
          <a:blip xmlns:r="http://schemas.openxmlformats.org/officeDocument/2006/relationships" r:embed="rId3" cstate="print">
            <a:extLst>
              <a:ext uri="{28A0092B-C50C-407E-A947-70E740481C1C}">
                <a14:useLocalDpi xmlns:a14="http://schemas.microsoft.com/office/drawing/2010/main" val="0"/>
              </a:ext>
            </a:extLst>
          </a:blip>
          <a:srcRect/>
          <a:stretch>
            <a:fillRect/>
          </a:stretch>
        </a:blipFill>
      </dgm:spPr>
    </dgm:pt>
    <dgm:pt modelId="{83C8A1E2-0E56-49EF-AA47-94ADAB8035D0}" type="pres">
      <dgm:prSet presAssocID="{61A31864-2D8E-44F6-8622-81910C2AA6C8}" presName="childNode" presStyleLbl="node1" presStyleIdx="2" presStyleCnt="3" custScaleX="129200" custScaleY="128205" custLinFactNeighborX="-13693" custLinFactNeighborY="520">
        <dgm:presLayoutVars>
          <dgm:bulletEnabled val="1"/>
        </dgm:presLayoutVars>
      </dgm:prSet>
      <dgm:spPr/>
    </dgm:pt>
    <dgm:pt modelId="{116FAEBC-57F5-4DD1-B0FA-A5EAA3ABA61D}" type="pres">
      <dgm:prSet presAssocID="{61A31864-2D8E-44F6-8622-81910C2AA6C8}" presName="parentNode" presStyleLbl="revTx" presStyleIdx="2" presStyleCnt="3" custScaleX="163255" custScaleY="117244" custLinFactX="-41522" custLinFactNeighborX="-100000" custLinFactNeighborY="-5715">
        <dgm:presLayoutVars>
          <dgm:chMax val="0"/>
          <dgm:bulletEnabled val="1"/>
        </dgm:presLayoutVars>
      </dgm:prSet>
      <dgm:spPr/>
    </dgm:pt>
  </dgm:ptLst>
  <dgm:cxnLst>
    <dgm:cxn modelId="{3EF57C0C-0508-4C7E-8959-2ABF2BA56C8B}" srcId="{B5A3F3B3-04AE-40F3-BF03-174B5C55AA04}" destId="{356B03EB-F242-4E1A-A84B-0F19C7A2C226}" srcOrd="3" destOrd="0" parTransId="{EF7297AA-AFD6-4134-97D3-161091292123}" sibTransId="{850CF2A6-0ABD-4D64-8673-28ED8EB0E727}"/>
    <dgm:cxn modelId="{B3DA1B12-01D4-4060-911F-70B3948ED108}" type="presOf" srcId="{A75C8498-D3BC-4631-973E-E95E0F9A813C}" destId="{83C8A1E2-0E56-49EF-AA47-94ADAB8035D0}" srcOrd="0" destOrd="2" presId="urn:microsoft.com/office/officeart/2005/8/layout/hList2"/>
    <dgm:cxn modelId="{DABCA415-A2D1-4724-84B0-C273DC6C8CAA}" type="presOf" srcId="{151B3F25-7C6F-45C4-9A55-E298D45FDF63}" destId="{16F61872-6CF0-4503-BF54-88952B9FDEB4}" srcOrd="0" destOrd="0" presId="urn:microsoft.com/office/officeart/2005/8/layout/hList2"/>
    <dgm:cxn modelId="{85DFC824-8E12-419D-8EF0-57E0D98DC42C}" srcId="{B8682C01-5E9E-4B6A-843C-7F194B885084}" destId="{151B3F25-7C6F-45C4-9A55-E298D45FDF63}" srcOrd="0" destOrd="0" parTransId="{CF8E2812-B753-406B-8A9C-FAE70CC9EC4F}" sibTransId="{2E798590-EF12-4DE1-A167-5D9EAB1E23C9}"/>
    <dgm:cxn modelId="{E7E0C02A-C065-409B-BA42-88D2DCFAF839}" srcId="{B8682C01-5E9E-4B6A-843C-7F194B885084}" destId="{637E62F5-17C1-446D-AD41-E32ACC9F2910}" srcOrd="1" destOrd="0" parTransId="{27D231B4-6835-4B58-BF82-D059F274F6C0}" sibTransId="{447A1ACA-D9C2-4E17-B4B0-4023756C1FA7}"/>
    <dgm:cxn modelId="{2C840860-5D04-4F81-9997-A6B7B2F03900}" type="presOf" srcId="{9C8B73E9-E4B6-476F-B314-36FDFA86333A}" destId="{7BDCDFBF-C9B4-462A-ABC9-02506D4DFF23}" srcOrd="0" destOrd="1" presId="urn:microsoft.com/office/officeart/2005/8/layout/hList2"/>
    <dgm:cxn modelId="{78C77063-EA1F-4DBD-BE7C-2A07607CC4F6}" srcId="{B5A3F3B3-04AE-40F3-BF03-174B5C55AA04}" destId="{48205DDB-A9C3-4085-93B4-385DCE8DF01E}" srcOrd="4" destOrd="0" parTransId="{01765122-B447-4B0B-AE8A-F0162D711EC2}" sibTransId="{4A0D0172-449B-4E0E-BE99-63DBA24EF8E3}"/>
    <dgm:cxn modelId="{68842166-DE3A-46A3-93C0-F3F5EDDA4A36}" type="presOf" srcId="{637E62F5-17C1-446D-AD41-E32ACC9F2910}" destId="{16F61872-6CF0-4503-BF54-88952B9FDEB4}" srcOrd="0" destOrd="1" presId="urn:microsoft.com/office/officeart/2005/8/layout/hList2"/>
    <dgm:cxn modelId="{FAB5E068-35D7-4532-AA0A-B33A632C460E}" srcId="{61A31864-2D8E-44F6-8622-81910C2AA6C8}" destId="{A75C8498-D3BC-4631-973E-E95E0F9A813C}" srcOrd="2" destOrd="0" parTransId="{28B95F0B-F280-488C-9F82-43F9443B5B02}" sibTransId="{0D5ADE26-BB1C-460F-B97D-83F0682EB4F6}"/>
    <dgm:cxn modelId="{9A59746D-0E81-498E-A04A-E45D0C5F0BB7}" type="presOf" srcId="{23E899CF-D094-49B3-965B-D4B78EB2EA8B}" destId="{83C8A1E2-0E56-49EF-AA47-94ADAB8035D0}" srcOrd="0" destOrd="3" presId="urn:microsoft.com/office/officeart/2005/8/layout/hList2"/>
    <dgm:cxn modelId="{31639C6D-7EE4-4049-B39D-57766B477ADD}" type="presOf" srcId="{B5A3F3B3-04AE-40F3-BF03-174B5C55AA04}" destId="{B089ECBE-AA1C-4B5F-B60C-4D40450DEFF8}" srcOrd="0" destOrd="0" presId="urn:microsoft.com/office/officeart/2005/8/layout/hList2"/>
    <dgm:cxn modelId="{2A9BF94D-E879-4D0E-9FE0-B4737AB80286}" srcId="{61A31864-2D8E-44F6-8622-81910C2AA6C8}" destId="{23E899CF-D094-49B3-965B-D4B78EB2EA8B}" srcOrd="3" destOrd="0" parTransId="{BC6203E8-5655-427C-A731-35698E979476}" sibTransId="{3EEE4C70-435B-4AB9-9072-C267301B684B}"/>
    <dgm:cxn modelId="{C4FF1950-F19E-4CCD-B774-9B8FE9D42B85}" srcId="{9897BCC9-2375-4BD7-825E-2D030F3D7D9B}" destId="{B8682C01-5E9E-4B6A-843C-7F194B885084}" srcOrd="0" destOrd="0" parTransId="{02D6F5CC-52BD-40E2-8C42-CCE72B2A3F00}" sibTransId="{C7892DB9-53E9-47B2-AE34-F426A398A84F}"/>
    <dgm:cxn modelId="{B55BFB50-0EDC-4AF8-8037-E1761041C20A}" type="presOf" srcId="{D4136C8A-7041-48E9-A140-0BDA921F05A5}" destId="{83C8A1E2-0E56-49EF-AA47-94ADAB8035D0}" srcOrd="0" destOrd="0" presId="urn:microsoft.com/office/officeart/2005/8/layout/hList2"/>
    <dgm:cxn modelId="{F600D674-5E4C-4797-8E70-AD480A2209CE}" type="presOf" srcId="{48205DDB-A9C3-4085-93B4-385DCE8DF01E}" destId="{7BDCDFBF-C9B4-462A-ABC9-02506D4DFF23}" srcOrd="0" destOrd="4" presId="urn:microsoft.com/office/officeart/2005/8/layout/hList2"/>
    <dgm:cxn modelId="{3FB6C075-FF31-4FA0-8E9E-530515FB7E35}" type="presOf" srcId="{F1DD44FA-9483-4A39-9C59-046D73E156D2}" destId="{16F61872-6CF0-4503-BF54-88952B9FDEB4}" srcOrd="0" destOrd="2" presId="urn:microsoft.com/office/officeart/2005/8/layout/hList2"/>
    <dgm:cxn modelId="{2D259A57-32A7-4B72-8B73-B269EFBF2A3F}" srcId="{B5A3F3B3-04AE-40F3-BF03-174B5C55AA04}" destId="{571B9619-14F2-4B8E-B9D1-3041E5AA1AE0}" srcOrd="2" destOrd="0" parTransId="{2573D12B-1620-4796-BCC1-1BE114A534E3}" sibTransId="{573AA0BF-4ADC-4E09-B38F-2E4F306E57A2}"/>
    <dgm:cxn modelId="{06F16D58-D335-4E1D-9AEC-02F5B9A1377C}" srcId="{61A31864-2D8E-44F6-8622-81910C2AA6C8}" destId="{D4136C8A-7041-48E9-A140-0BDA921F05A5}" srcOrd="0" destOrd="0" parTransId="{F9479FCA-CA04-4DF1-99A6-09A6D1FB3F55}" sibTransId="{25618D68-CEC4-46C2-89A6-DA9E3BDB085C}"/>
    <dgm:cxn modelId="{4C9F2E86-C135-4E33-AE57-D3AAAEAFD301}" srcId="{B5A3F3B3-04AE-40F3-BF03-174B5C55AA04}" destId="{9C8B73E9-E4B6-476F-B314-36FDFA86333A}" srcOrd="1" destOrd="0" parTransId="{16409B4D-C51E-4025-BD09-82509296BD8B}" sibTransId="{74BBC467-056A-4921-9880-77EF342E4B41}"/>
    <dgm:cxn modelId="{930AD78D-DAC2-4096-A769-1722660906C2}" type="presOf" srcId="{571B9619-14F2-4B8E-B9D1-3041E5AA1AE0}" destId="{7BDCDFBF-C9B4-462A-ABC9-02506D4DFF23}" srcOrd="0" destOrd="2" presId="urn:microsoft.com/office/officeart/2005/8/layout/hList2"/>
    <dgm:cxn modelId="{7C0F3B91-356D-4326-8666-B847C7218BDA}" type="presOf" srcId="{B8682C01-5E9E-4B6A-843C-7F194B885084}" destId="{ECE4E20B-568A-4FCA-8949-840466ADA22D}" srcOrd="0" destOrd="0" presId="urn:microsoft.com/office/officeart/2005/8/layout/hList2"/>
    <dgm:cxn modelId="{B6BF6998-7428-4C63-9777-107330A72668}" srcId="{61A31864-2D8E-44F6-8622-81910C2AA6C8}" destId="{3FE32A76-CC25-4EB9-BB1D-129CA2733707}" srcOrd="1" destOrd="0" parTransId="{B451DD57-460A-42E8-92CA-BF2F507A9C6B}" sibTransId="{A787746A-AACA-4D28-BD21-273F8B0C1D2E}"/>
    <dgm:cxn modelId="{39301F99-91A8-4F44-9C0C-9C3FED4537FE}" type="presOf" srcId="{BD631BBB-61E5-4F54-8055-37C175FCB4CC}" destId="{7BDCDFBF-C9B4-462A-ABC9-02506D4DFF23}" srcOrd="0" destOrd="0" presId="urn:microsoft.com/office/officeart/2005/8/layout/hList2"/>
    <dgm:cxn modelId="{658F66B7-2AAC-4779-AE7A-FCE2075180E6}" srcId="{9897BCC9-2375-4BD7-825E-2D030F3D7D9B}" destId="{61A31864-2D8E-44F6-8622-81910C2AA6C8}" srcOrd="2" destOrd="0" parTransId="{1993CC0C-5660-4C1C-8F8C-937C8145EE10}" sibTransId="{3CFAF73B-B8A4-420A-95ED-EEDE1ADE6186}"/>
    <dgm:cxn modelId="{0B60E1C2-68B9-43F8-9B4F-64F463A66A71}" type="presOf" srcId="{356B03EB-F242-4E1A-A84B-0F19C7A2C226}" destId="{7BDCDFBF-C9B4-462A-ABC9-02506D4DFF23}" srcOrd="0" destOrd="3" presId="urn:microsoft.com/office/officeart/2005/8/layout/hList2"/>
    <dgm:cxn modelId="{B73438C6-276D-46C6-BA9C-8DC8F1AA0650}" type="presOf" srcId="{61A31864-2D8E-44F6-8622-81910C2AA6C8}" destId="{116FAEBC-57F5-4DD1-B0FA-A5EAA3ABA61D}" srcOrd="0" destOrd="0" presId="urn:microsoft.com/office/officeart/2005/8/layout/hList2"/>
    <dgm:cxn modelId="{9BFA0EDB-80EA-4844-A754-94A85945E86E}" srcId="{B5A3F3B3-04AE-40F3-BF03-174B5C55AA04}" destId="{BD631BBB-61E5-4F54-8055-37C175FCB4CC}" srcOrd="0" destOrd="0" parTransId="{F32A0470-7F49-44D8-A82E-99BD3F90D3F4}" sibTransId="{DA58956D-48D0-4BCF-8C6C-E63BB2D87282}"/>
    <dgm:cxn modelId="{C4243BE4-9D89-4091-8A8D-1C6A1B4023D6}" type="presOf" srcId="{3FE32A76-CC25-4EB9-BB1D-129CA2733707}" destId="{83C8A1E2-0E56-49EF-AA47-94ADAB8035D0}" srcOrd="0" destOrd="1" presId="urn:microsoft.com/office/officeart/2005/8/layout/hList2"/>
    <dgm:cxn modelId="{2B8A3CF3-B9FC-4B8A-B9A5-60AF00CEF12E}" srcId="{9897BCC9-2375-4BD7-825E-2D030F3D7D9B}" destId="{B5A3F3B3-04AE-40F3-BF03-174B5C55AA04}" srcOrd="1" destOrd="0" parTransId="{63AB8743-44E8-484E-B3A4-EA256205DE46}" sibTransId="{BE18BC52-530C-4790-9048-42D3D67F7AAB}"/>
    <dgm:cxn modelId="{E398F6F6-FCDF-4BC1-B027-E3D992EF8A70}" type="presOf" srcId="{9897BCC9-2375-4BD7-825E-2D030F3D7D9B}" destId="{35D75353-DCF2-4541-A555-49774195EEB8}" srcOrd="0" destOrd="0" presId="urn:microsoft.com/office/officeart/2005/8/layout/hList2"/>
    <dgm:cxn modelId="{63D47EFD-748E-4FE3-8AB8-39D79B0DA9BD}" srcId="{B8682C01-5E9E-4B6A-843C-7F194B885084}" destId="{F1DD44FA-9483-4A39-9C59-046D73E156D2}" srcOrd="2" destOrd="0" parTransId="{A929002A-20EE-4A23-B16F-3E82250E67F6}" sibTransId="{5A34C0F3-A7FF-455E-A02B-8126FF5256E1}"/>
    <dgm:cxn modelId="{A9CBD68B-6B05-48EF-A6FD-A4DB8451C51B}" type="presParOf" srcId="{35D75353-DCF2-4541-A555-49774195EEB8}" destId="{393766B4-2E36-4FA7-B573-CEBB4EAB8C9B}" srcOrd="0" destOrd="0" presId="urn:microsoft.com/office/officeart/2005/8/layout/hList2"/>
    <dgm:cxn modelId="{7F61FD12-A6D3-4A8A-9210-6AEF9DDC7630}" type="presParOf" srcId="{393766B4-2E36-4FA7-B573-CEBB4EAB8C9B}" destId="{045268F7-C65D-4544-912A-D3339AA06C6E}" srcOrd="0" destOrd="0" presId="urn:microsoft.com/office/officeart/2005/8/layout/hList2"/>
    <dgm:cxn modelId="{5A62CCB3-7A6B-4891-93C5-A82F62C285A3}" type="presParOf" srcId="{393766B4-2E36-4FA7-B573-CEBB4EAB8C9B}" destId="{16F61872-6CF0-4503-BF54-88952B9FDEB4}" srcOrd="1" destOrd="0" presId="urn:microsoft.com/office/officeart/2005/8/layout/hList2"/>
    <dgm:cxn modelId="{C337001A-6D18-4758-ABCE-35BD89BC069C}" type="presParOf" srcId="{393766B4-2E36-4FA7-B573-CEBB4EAB8C9B}" destId="{ECE4E20B-568A-4FCA-8949-840466ADA22D}" srcOrd="2" destOrd="0" presId="urn:microsoft.com/office/officeart/2005/8/layout/hList2"/>
    <dgm:cxn modelId="{88908B1B-FE3E-4B3C-A9FF-F96E31D8888A}" type="presParOf" srcId="{35D75353-DCF2-4541-A555-49774195EEB8}" destId="{CFF81D9E-EF93-4BF1-9A47-17C81EBA84E8}" srcOrd="1" destOrd="0" presId="urn:microsoft.com/office/officeart/2005/8/layout/hList2"/>
    <dgm:cxn modelId="{2C6020B6-464D-4F01-B076-77E0E8DFC34A}" type="presParOf" srcId="{35D75353-DCF2-4541-A555-49774195EEB8}" destId="{2CBD0D9D-9F49-4176-8D28-B8C5B19A10B1}" srcOrd="2" destOrd="0" presId="urn:microsoft.com/office/officeart/2005/8/layout/hList2"/>
    <dgm:cxn modelId="{8735A342-4C37-4995-A304-AACDFC09C2CA}" type="presParOf" srcId="{2CBD0D9D-9F49-4176-8D28-B8C5B19A10B1}" destId="{1902A8C3-715C-402D-B099-4F9F5E6DDDE1}" srcOrd="0" destOrd="0" presId="urn:microsoft.com/office/officeart/2005/8/layout/hList2"/>
    <dgm:cxn modelId="{E42F5025-32FE-460A-A092-9078133D8858}" type="presParOf" srcId="{2CBD0D9D-9F49-4176-8D28-B8C5B19A10B1}" destId="{7BDCDFBF-C9B4-462A-ABC9-02506D4DFF23}" srcOrd="1" destOrd="0" presId="urn:microsoft.com/office/officeart/2005/8/layout/hList2"/>
    <dgm:cxn modelId="{CC246E86-12AA-4CDA-8DFE-3647988DE325}" type="presParOf" srcId="{2CBD0D9D-9F49-4176-8D28-B8C5B19A10B1}" destId="{B089ECBE-AA1C-4B5F-B60C-4D40450DEFF8}" srcOrd="2" destOrd="0" presId="urn:microsoft.com/office/officeart/2005/8/layout/hList2"/>
    <dgm:cxn modelId="{4F0B6706-F683-4858-B106-E52D3ED4F7AD}" type="presParOf" srcId="{35D75353-DCF2-4541-A555-49774195EEB8}" destId="{592EAACB-088A-42E4-BD93-2D6F499E0CAB}" srcOrd="3" destOrd="0" presId="urn:microsoft.com/office/officeart/2005/8/layout/hList2"/>
    <dgm:cxn modelId="{2285906A-C12E-4C92-B4F3-789A992882E9}" type="presParOf" srcId="{35D75353-DCF2-4541-A555-49774195EEB8}" destId="{864702C5-CA8E-4ADC-BE82-62A52E716926}" srcOrd="4" destOrd="0" presId="urn:microsoft.com/office/officeart/2005/8/layout/hList2"/>
    <dgm:cxn modelId="{BFB07C9F-9896-4A0E-9249-200D19C8FC59}" type="presParOf" srcId="{864702C5-CA8E-4ADC-BE82-62A52E716926}" destId="{CE928455-FDD9-499D-AB74-8837C9CF4A09}" srcOrd="0" destOrd="0" presId="urn:microsoft.com/office/officeart/2005/8/layout/hList2"/>
    <dgm:cxn modelId="{5DA31C3B-BC5C-4EE2-8321-D8E6AD768C1B}" type="presParOf" srcId="{864702C5-CA8E-4ADC-BE82-62A52E716926}" destId="{83C8A1E2-0E56-49EF-AA47-94ADAB8035D0}" srcOrd="1" destOrd="0" presId="urn:microsoft.com/office/officeart/2005/8/layout/hList2"/>
    <dgm:cxn modelId="{20C72565-72A5-4E2E-B730-4F55D6351862}" type="presParOf" srcId="{864702C5-CA8E-4ADC-BE82-62A52E716926}" destId="{116FAEBC-57F5-4DD1-B0FA-A5EAA3ABA61D}" srcOrd="2" destOrd="0" presId="urn:microsoft.com/office/officeart/2005/8/layout/h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E4E20B-568A-4FCA-8949-840466ADA22D}">
      <dsp:nvSpPr>
        <dsp:cNvPr id="0" name=""/>
        <dsp:cNvSpPr/>
      </dsp:nvSpPr>
      <dsp:spPr>
        <a:xfrm rot="16200000">
          <a:off x="-1980262" y="2520866"/>
          <a:ext cx="4459501" cy="4989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440070" bIns="0" numCol="1" spcCol="1270" anchor="t" anchorCtr="0">
          <a:noAutofit/>
        </a:bodyPr>
        <a:lstStyle/>
        <a:p>
          <a:pPr marL="0" lvl="0" indent="0" algn="r" defTabSz="1555750">
            <a:lnSpc>
              <a:spcPct val="90000"/>
            </a:lnSpc>
            <a:spcBef>
              <a:spcPct val="0"/>
            </a:spcBef>
            <a:spcAft>
              <a:spcPct val="35000"/>
            </a:spcAft>
            <a:buNone/>
          </a:pPr>
          <a:r>
            <a:rPr lang="en-US" sz="3500" kern="1200" dirty="0"/>
            <a:t>Procedural Justice</a:t>
          </a:r>
          <a:endParaRPr lang="en-CA" sz="3500" kern="1200" dirty="0"/>
        </a:p>
      </dsp:txBody>
      <dsp:txXfrm>
        <a:off x="-1980262" y="2520866"/>
        <a:ext cx="4459501" cy="498976"/>
      </dsp:txXfrm>
    </dsp:sp>
    <dsp:sp modelId="{16F61872-6CF0-4503-BF54-88952B9FDEB4}">
      <dsp:nvSpPr>
        <dsp:cNvPr id="0" name=""/>
        <dsp:cNvSpPr/>
      </dsp:nvSpPr>
      <dsp:spPr>
        <a:xfrm>
          <a:off x="543328" y="-578"/>
          <a:ext cx="3007325" cy="5717303"/>
        </a:xfrm>
        <a:prstGeom prst="rect">
          <a:avLst/>
        </a:prstGeom>
        <a:solidFill>
          <a:schemeClr val="accent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3144" tIns="440070" rIns="263144" bIns="263144" numCol="1" spcCol="1270" anchor="t" anchorCtr="0">
          <a:noAutofit/>
        </a:bodyPr>
        <a:lstStyle/>
        <a:p>
          <a:pPr marL="285750" lvl="1" indent="-285750" algn="l" defTabSz="1289050">
            <a:lnSpc>
              <a:spcPct val="90000"/>
            </a:lnSpc>
            <a:spcBef>
              <a:spcPct val="0"/>
            </a:spcBef>
            <a:spcAft>
              <a:spcPct val="15000"/>
            </a:spcAft>
            <a:buChar char="•"/>
          </a:pPr>
          <a:r>
            <a:rPr lang="en-US" sz="2900" kern="1200" dirty="0"/>
            <a:t>1960s SCOTUS - Gideon</a:t>
          </a:r>
          <a:endParaRPr lang="en-CA" sz="2900" kern="1200" dirty="0"/>
        </a:p>
        <a:p>
          <a:pPr marL="285750" lvl="1" indent="-285750" algn="l" defTabSz="1289050">
            <a:lnSpc>
              <a:spcPct val="90000"/>
            </a:lnSpc>
            <a:spcBef>
              <a:spcPct val="0"/>
            </a:spcBef>
            <a:spcAft>
              <a:spcPct val="15000"/>
            </a:spcAft>
            <a:buChar char="•"/>
          </a:pPr>
          <a:r>
            <a:rPr lang="en-US" sz="2900" kern="1200" dirty="0"/>
            <a:t>Law societies, lawyers &amp;  judges lead</a:t>
          </a:r>
          <a:endParaRPr lang="en-CA" sz="2900" kern="1200" dirty="0"/>
        </a:p>
        <a:p>
          <a:pPr marL="285750" lvl="1" indent="-285750" algn="l" defTabSz="1289050">
            <a:lnSpc>
              <a:spcPct val="90000"/>
            </a:lnSpc>
            <a:spcBef>
              <a:spcPct val="0"/>
            </a:spcBef>
            <a:spcAft>
              <a:spcPct val="15000"/>
            </a:spcAft>
            <a:buChar char="•"/>
          </a:pPr>
          <a:r>
            <a:rPr lang="en-US" sz="2900" kern="1200" dirty="0"/>
            <a:t>Court </a:t>
          </a:r>
          <a:r>
            <a:rPr lang="en-US" sz="2900" kern="1200" dirty="0" err="1"/>
            <a:t>centred</a:t>
          </a:r>
          <a:endParaRPr lang="en-CA" sz="2900" kern="1200" dirty="0"/>
        </a:p>
      </dsp:txBody>
      <dsp:txXfrm>
        <a:off x="543328" y="-578"/>
        <a:ext cx="3007325" cy="5717303"/>
      </dsp:txXfrm>
    </dsp:sp>
    <dsp:sp modelId="{045268F7-C65D-4544-912A-D3339AA06C6E}">
      <dsp:nvSpPr>
        <dsp:cNvPr id="0" name=""/>
        <dsp:cNvSpPr/>
      </dsp:nvSpPr>
      <dsp:spPr>
        <a:xfrm>
          <a:off x="1436603" y="4508860"/>
          <a:ext cx="1314843" cy="954991"/>
        </a:xfrm>
        <a:prstGeom prst="rect">
          <a:avLst/>
        </a:prstGeom>
        <a:blipFill rotWithShape="1">
          <a:blip xmlns:r="http://schemas.openxmlformats.org/officeDocument/2006/relationships" r:embed="rId1" cstate="screen">
            <a:extLst>
              <a:ext uri="{28A0092B-C50C-407E-A947-70E740481C1C}">
                <a14:useLocalDpi xmlns:a14="http://schemas.microsoft.com/office/drawing/2010/main" val="0"/>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089ECBE-AA1C-4B5F-B60C-4D40450DEFF8}">
      <dsp:nvSpPr>
        <dsp:cNvPr id="0" name=""/>
        <dsp:cNvSpPr/>
      </dsp:nvSpPr>
      <dsp:spPr>
        <a:xfrm rot="16200000">
          <a:off x="1786686" y="2595947"/>
          <a:ext cx="4459501" cy="5431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440070" bIns="0" numCol="1" spcCol="1270" anchor="t" anchorCtr="0">
          <a:noAutofit/>
        </a:bodyPr>
        <a:lstStyle/>
        <a:p>
          <a:pPr marL="0" lvl="0" indent="0" algn="r" defTabSz="1244600">
            <a:lnSpc>
              <a:spcPct val="90000"/>
            </a:lnSpc>
            <a:spcBef>
              <a:spcPct val="0"/>
            </a:spcBef>
            <a:spcAft>
              <a:spcPct val="35000"/>
            </a:spcAft>
            <a:buNone/>
          </a:pPr>
          <a:r>
            <a:rPr lang="en-US" sz="2800" kern="1200" dirty="0"/>
            <a:t>Social Justice / Civil Society</a:t>
          </a:r>
          <a:endParaRPr lang="en-CA" sz="2800" kern="1200" dirty="0"/>
        </a:p>
      </dsp:txBody>
      <dsp:txXfrm>
        <a:off x="1786686" y="2595947"/>
        <a:ext cx="4459501" cy="543111"/>
      </dsp:txXfrm>
    </dsp:sp>
    <dsp:sp modelId="{7BDCDFBF-C9B4-462A-ABC9-02506D4DFF23}">
      <dsp:nvSpPr>
        <dsp:cNvPr id="0" name=""/>
        <dsp:cNvSpPr/>
      </dsp:nvSpPr>
      <dsp:spPr>
        <a:xfrm>
          <a:off x="4294300" y="8851"/>
          <a:ext cx="3126973" cy="5717303"/>
        </a:xfrm>
        <a:prstGeom prst="rect">
          <a:avLst/>
        </a:prstGeom>
        <a:solidFill>
          <a:schemeClr val="accent4">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3144" tIns="440070" rIns="263144" bIns="263144" numCol="1" spcCol="1270" anchor="t" anchorCtr="0">
          <a:noAutofit/>
        </a:bodyPr>
        <a:lstStyle/>
        <a:p>
          <a:pPr marL="285750" lvl="1" indent="-285750" algn="l" defTabSz="1289050">
            <a:lnSpc>
              <a:spcPct val="90000"/>
            </a:lnSpc>
            <a:spcBef>
              <a:spcPct val="0"/>
            </a:spcBef>
            <a:spcAft>
              <a:spcPct val="15000"/>
            </a:spcAft>
            <a:buChar char="•"/>
          </a:pPr>
          <a:r>
            <a:rPr lang="en-US" sz="2900" kern="1200" dirty="0"/>
            <a:t>1960s - Dr. King</a:t>
          </a:r>
          <a:endParaRPr lang="en-CA" sz="2900" kern="1200" dirty="0"/>
        </a:p>
        <a:p>
          <a:pPr marL="285750" lvl="1" indent="-285750" algn="l" defTabSz="1289050">
            <a:lnSpc>
              <a:spcPct val="90000"/>
            </a:lnSpc>
            <a:spcBef>
              <a:spcPct val="0"/>
            </a:spcBef>
            <a:spcAft>
              <a:spcPct val="15000"/>
            </a:spcAft>
            <a:buChar char="•"/>
          </a:pPr>
          <a:r>
            <a:rPr lang="en-US" sz="2900" kern="1200" dirty="0"/>
            <a:t>Empowerment</a:t>
          </a:r>
          <a:endParaRPr lang="en-CA" sz="2900" kern="1200" dirty="0"/>
        </a:p>
        <a:p>
          <a:pPr marL="285750" lvl="1" indent="-285750" algn="l" defTabSz="1289050">
            <a:lnSpc>
              <a:spcPct val="90000"/>
            </a:lnSpc>
            <a:spcBef>
              <a:spcPct val="0"/>
            </a:spcBef>
            <a:spcAft>
              <a:spcPct val="15000"/>
            </a:spcAft>
            <a:buChar char="•"/>
          </a:pPr>
          <a:r>
            <a:rPr lang="en-US" sz="2900" kern="1200" dirty="0"/>
            <a:t>Community clinics</a:t>
          </a:r>
          <a:endParaRPr lang="en-CA" sz="2900" kern="1200" dirty="0"/>
        </a:p>
        <a:p>
          <a:pPr marL="285750" lvl="1" indent="-285750" algn="l" defTabSz="1289050">
            <a:lnSpc>
              <a:spcPct val="90000"/>
            </a:lnSpc>
            <a:spcBef>
              <a:spcPct val="0"/>
            </a:spcBef>
            <a:spcAft>
              <a:spcPct val="15000"/>
            </a:spcAft>
            <a:buChar char="•"/>
          </a:pPr>
          <a:r>
            <a:rPr lang="en-US" sz="2900" kern="1200" dirty="0"/>
            <a:t>Non-lawyers lead</a:t>
          </a:r>
          <a:endParaRPr lang="en-CA" sz="2900" kern="1200" dirty="0"/>
        </a:p>
        <a:p>
          <a:pPr marL="285750" lvl="1" indent="-285750" algn="l" defTabSz="1289050">
            <a:lnSpc>
              <a:spcPct val="90000"/>
            </a:lnSpc>
            <a:spcBef>
              <a:spcPct val="0"/>
            </a:spcBef>
            <a:spcAft>
              <a:spcPct val="15000"/>
            </a:spcAft>
            <a:buChar char="•"/>
          </a:pPr>
          <a:r>
            <a:rPr lang="en-US" sz="2900" kern="1200" dirty="0"/>
            <a:t>Political but non-partisan</a:t>
          </a:r>
          <a:endParaRPr lang="en-CA" sz="2900" kern="1200" dirty="0"/>
        </a:p>
      </dsp:txBody>
      <dsp:txXfrm>
        <a:off x="4294300" y="8851"/>
        <a:ext cx="3126973" cy="5717303"/>
      </dsp:txXfrm>
    </dsp:sp>
    <dsp:sp modelId="{1902A8C3-715C-402D-B099-4F9F5E6DDDE1}">
      <dsp:nvSpPr>
        <dsp:cNvPr id="0" name=""/>
        <dsp:cNvSpPr/>
      </dsp:nvSpPr>
      <dsp:spPr>
        <a:xfrm>
          <a:off x="5136130" y="4533180"/>
          <a:ext cx="1238660" cy="973853"/>
        </a:xfrm>
        <a:prstGeom prst="rect">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16FAEBC-57F5-4DD1-B0FA-A5EAA3ABA61D}">
      <dsp:nvSpPr>
        <dsp:cNvPr id="0" name=""/>
        <dsp:cNvSpPr/>
      </dsp:nvSpPr>
      <dsp:spPr>
        <a:xfrm rot="16200000">
          <a:off x="5335019" y="2206946"/>
          <a:ext cx="5228497" cy="8146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440070" bIns="0" numCol="1" spcCol="1270" anchor="t" anchorCtr="0">
          <a:noAutofit/>
        </a:bodyPr>
        <a:lstStyle/>
        <a:p>
          <a:pPr marL="0" lvl="0" indent="0" algn="r" defTabSz="1422400">
            <a:lnSpc>
              <a:spcPct val="90000"/>
            </a:lnSpc>
            <a:spcBef>
              <a:spcPct val="0"/>
            </a:spcBef>
            <a:spcAft>
              <a:spcPct val="35000"/>
            </a:spcAft>
            <a:buNone/>
          </a:pPr>
          <a:r>
            <a:rPr lang="en-US" sz="3200" kern="1200" dirty="0"/>
            <a:t>Politics and Social Policy</a:t>
          </a:r>
          <a:endParaRPr lang="en-CA" sz="3200" kern="1200" dirty="0"/>
        </a:p>
      </dsp:txBody>
      <dsp:txXfrm>
        <a:off x="5335019" y="2206946"/>
        <a:ext cx="5228497" cy="814604"/>
      </dsp:txXfrm>
    </dsp:sp>
    <dsp:sp modelId="{83C8A1E2-0E56-49EF-AA47-94ADAB8035D0}">
      <dsp:nvSpPr>
        <dsp:cNvPr id="0" name=""/>
        <dsp:cNvSpPr/>
      </dsp:nvSpPr>
      <dsp:spPr>
        <a:xfrm>
          <a:off x="8201714" y="6726"/>
          <a:ext cx="3211180" cy="5717303"/>
        </a:xfrm>
        <a:prstGeom prst="rect">
          <a:avLst/>
        </a:prstGeom>
        <a:solidFill>
          <a:schemeClr val="accent3">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440070" rIns="256032" bIns="256032" numCol="1" spcCol="1270" anchor="t" anchorCtr="0">
          <a:noAutofit/>
        </a:bodyPr>
        <a:lstStyle/>
        <a:p>
          <a:pPr marL="285750" lvl="1" indent="-285750" algn="l" defTabSz="1244600">
            <a:lnSpc>
              <a:spcPct val="90000"/>
            </a:lnSpc>
            <a:spcBef>
              <a:spcPct val="0"/>
            </a:spcBef>
            <a:spcAft>
              <a:spcPct val="15000"/>
            </a:spcAft>
            <a:buChar char="•"/>
          </a:pPr>
          <a:r>
            <a:rPr lang="en-US" sz="2800" kern="1200" dirty="0"/>
            <a:t>1947 - UK legal aid</a:t>
          </a:r>
          <a:endParaRPr lang="en-CA" sz="2800" kern="1200" dirty="0"/>
        </a:p>
        <a:p>
          <a:pPr marL="285750" lvl="1" indent="-285750" algn="l" defTabSz="1244600">
            <a:lnSpc>
              <a:spcPct val="90000"/>
            </a:lnSpc>
            <a:spcBef>
              <a:spcPct val="0"/>
            </a:spcBef>
            <a:spcAft>
              <a:spcPct val="15000"/>
            </a:spcAft>
            <a:buChar char="•"/>
          </a:pPr>
          <a:r>
            <a:rPr lang="en-US" sz="2800" kern="1200" dirty="0"/>
            <a:t>1974 -  Canada </a:t>
          </a:r>
          <a:r>
            <a:rPr lang="en-US" sz="2800" kern="1200" dirty="0" err="1"/>
            <a:t>Dept</a:t>
          </a:r>
          <a:r>
            <a:rPr lang="en-US" sz="2800" kern="1200" dirty="0"/>
            <a:t> of Health</a:t>
          </a:r>
          <a:endParaRPr lang="en-CA" sz="2800" kern="1200" dirty="0"/>
        </a:p>
        <a:p>
          <a:pPr marL="285750" lvl="1" indent="-285750" algn="l" defTabSz="1244600">
            <a:lnSpc>
              <a:spcPct val="90000"/>
            </a:lnSpc>
            <a:spcBef>
              <a:spcPct val="0"/>
            </a:spcBef>
            <a:spcAft>
              <a:spcPct val="15000"/>
            </a:spcAft>
            <a:buChar char="•"/>
          </a:pPr>
          <a:r>
            <a:rPr lang="en-US" sz="2800" kern="1200" dirty="0"/>
            <a:t>EU Human Rights frame</a:t>
          </a:r>
          <a:endParaRPr lang="en-CA" sz="2800" kern="1200" dirty="0"/>
        </a:p>
        <a:p>
          <a:pPr marL="285750" lvl="1" indent="-285750" algn="l" defTabSz="1244600">
            <a:lnSpc>
              <a:spcPct val="90000"/>
            </a:lnSpc>
            <a:spcBef>
              <a:spcPct val="0"/>
            </a:spcBef>
            <a:spcAft>
              <a:spcPct val="15000"/>
            </a:spcAft>
            <a:buChar char="•"/>
          </a:pPr>
          <a:r>
            <a:rPr lang="en-US" sz="2800" kern="1200" dirty="0"/>
            <a:t>Government leads</a:t>
          </a:r>
          <a:endParaRPr lang="en-CA" sz="2800" kern="1200" dirty="0"/>
        </a:p>
      </dsp:txBody>
      <dsp:txXfrm>
        <a:off x="8201714" y="6726"/>
        <a:ext cx="3211180" cy="5717303"/>
      </dsp:txXfrm>
    </dsp:sp>
    <dsp:sp modelId="{CE928455-FDD9-499D-AB74-8837C9CF4A09}">
      <dsp:nvSpPr>
        <dsp:cNvPr id="0" name=""/>
        <dsp:cNvSpPr/>
      </dsp:nvSpPr>
      <dsp:spPr>
        <a:xfrm>
          <a:off x="9076251" y="4498890"/>
          <a:ext cx="1529773" cy="969601"/>
        </a:xfrm>
        <a:prstGeom prst="rect">
          <a:avLst/>
        </a:prstGeom>
        <a:blipFill>
          <a:blip xmlns:r="http://schemas.openxmlformats.org/officeDocument/2006/relationships" r:embed="rId3" cstate="print">
            <a:extLst>
              <a:ext uri="{28A0092B-C50C-407E-A947-70E740481C1C}">
                <a14:useLocalDpi xmlns:a14="http://schemas.microsoft.com/office/drawing/2010/main" val="0"/>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2">
  <dgm:title val=""/>
  <dgm:desc val=""/>
  <dgm:catLst>
    <dgm:cat type="list" pri="6000"/>
    <dgm:cat type="relationship" pri="16000"/>
    <dgm:cat type="picture" pri="29000"/>
    <dgm:cat type="pictureconvert" pri="2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7C6A5C-AB73-435A-AE08-C5508D12E5C0}" type="datetimeFigureOut">
              <a:rPr lang="en-CA" smtClean="0"/>
              <a:t>2023-11-14</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FC4831-A026-4BD8-8EA3-721FB6B61737}" type="slidenum">
              <a:rPr lang="en-CA" smtClean="0"/>
              <a:t>‹#›</a:t>
            </a:fld>
            <a:endParaRPr lang="en-CA"/>
          </a:p>
        </p:txBody>
      </p:sp>
    </p:spTree>
    <p:extLst>
      <p:ext uri="{BB962C8B-B14F-4D97-AF65-F5344CB8AC3E}">
        <p14:creationId xmlns:p14="http://schemas.microsoft.com/office/powerpoint/2010/main" val="624781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en.wikipedia.org/wiki/British_Post_Office_scandal"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rechtwijzer.nl/"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04FC4831-A026-4BD8-8EA3-721FB6B61737}" type="slidenum">
              <a:rPr lang="en-CA" smtClean="0"/>
              <a:t>1</a:t>
            </a:fld>
            <a:endParaRPr lang="en-CA"/>
          </a:p>
        </p:txBody>
      </p:sp>
    </p:spTree>
    <p:extLst>
      <p:ext uri="{BB962C8B-B14F-4D97-AF65-F5344CB8AC3E}">
        <p14:creationId xmlns:p14="http://schemas.microsoft.com/office/powerpoint/2010/main" val="27915183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04FC4831-A026-4BD8-8EA3-721FB6B61737}" type="slidenum">
              <a:rPr lang="en-CA" smtClean="0"/>
              <a:t>10</a:t>
            </a:fld>
            <a:endParaRPr lang="en-CA"/>
          </a:p>
        </p:txBody>
      </p:sp>
    </p:spTree>
    <p:extLst>
      <p:ext uri="{BB962C8B-B14F-4D97-AF65-F5344CB8AC3E}">
        <p14:creationId xmlns:p14="http://schemas.microsoft.com/office/powerpoint/2010/main" val="1664713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04FC4831-A026-4BD8-8EA3-721FB6B61737}" type="slidenum">
              <a:rPr lang="en-CA" smtClean="0"/>
              <a:t>12</a:t>
            </a:fld>
            <a:endParaRPr lang="en-CA"/>
          </a:p>
        </p:txBody>
      </p:sp>
    </p:spTree>
    <p:extLst>
      <p:ext uri="{BB962C8B-B14F-4D97-AF65-F5344CB8AC3E}">
        <p14:creationId xmlns:p14="http://schemas.microsoft.com/office/powerpoint/2010/main" val="41672596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Note re #1</a:t>
            </a:r>
          </a:p>
          <a:p>
            <a:r>
              <a:rPr lang="en-US" dirty="0"/>
              <a:t>Rich</a:t>
            </a:r>
            <a:r>
              <a:rPr lang="en-US" baseline="0" dirty="0"/>
              <a:t> possibilities to improve access for difficult to reach client groups, opportunities to build relationships and networks across service delivery silos , e.g. mental health, justice, health care- guided pathways offer promise here</a:t>
            </a:r>
          </a:p>
          <a:p>
            <a:r>
              <a:rPr lang="en-US" b="1" baseline="0" dirty="0"/>
              <a:t>Note re #2</a:t>
            </a:r>
          </a:p>
          <a:p>
            <a:r>
              <a:rPr lang="en-US" baseline="0" dirty="0"/>
              <a:t>Law is complex however some people do have the social and technological skills to navigate the justice system if provided with some help – it’s the idea behind document assembly and guided pathways as legal aid tools. How large this group is will depend on who you are serving.- guided pathways and document assembly are proven tools.</a:t>
            </a:r>
          </a:p>
          <a:p>
            <a:r>
              <a:rPr lang="en-US" b="1" baseline="0" dirty="0"/>
              <a:t>Note re #3</a:t>
            </a:r>
          </a:p>
          <a:p>
            <a:r>
              <a:rPr lang="en-US" baseline="0" dirty="0"/>
              <a:t>This is particularly important with the emergence of AI powered search products</a:t>
            </a:r>
          </a:p>
          <a:p>
            <a:r>
              <a:rPr lang="en-US" b="1" baseline="0" dirty="0"/>
              <a:t>Note re #4</a:t>
            </a:r>
          </a:p>
          <a:p>
            <a:r>
              <a:rPr lang="en-US" baseline="0" dirty="0"/>
              <a:t>There is no one killer app for tech applications for legal aid. Everyone is pathfinding. We all can and we all should engage and contribute what we learn. </a:t>
            </a:r>
          </a:p>
          <a:p>
            <a:endParaRPr lang="en-US" baseline="0" dirty="0"/>
          </a:p>
          <a:p>
            <a:endParaRPr lang="en-US" baseline="0" dirty="0"/>
          </a:p>
          <a:p>
            <a:endParaRPr lang="en-CA" dirty="0"/>
          </a:p>
        </p:txBody>
      </p:sp>
      <p:sp>
        <p:nvSpPr>
          <p:cNvPr id="4" name="Slide Number Placeholder 3"/>
          <p:cNvSpPr>
            <a:spLocks noGrp="1"/>
          </p:cNvSpPr>
          <p:nvPr>
            <p:ph type="sldNum" sz="quarter" idx="10"/>
          </p:nvPr>
        </p:nvSpPr>
        <p:spPr/>
        <p:txBody>
          <a:bodyPr/>
          <a:lstStyle/>
          <a:p>
            <a:fld id="{04FC4831-A026-4BD8-8EA3-721FB6B61737}" type="slidenum">
              <a:rPr lang="en-CA" smtClean="0"/>
              <a:t>13</a:t>
            </a:fld>
            <a:endParaRPr lang="en-CA"/>
          </a:p>
        </p:txBody>
      </p:sp>
    </p:spTree>
    <p:extLst>
      <p:ext uri="{BB962C8B-B14F-4D97-AF65-F5344CB8AC3E}">
        <p14:creationId xmlns:p14="http://schemas.microsoft.com/office/powerpoint/2010/main" val="1380763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b="0" i="0" kern="1200" dirty="0">
                <a:solidFill>
                  <a:schemeClr val="tx1"/>
                </a:solidFill>
                <a:effectLst/>
                <a:latin typeface="+mn-lt"/>
                <a:ea typeface="+mn-ea"/>
                <a:cs typeface="+mn-cs"/>
              </a:rPr>
              <a:t> Steven A. Schwartz, used </a:t>
            </a:r>
            <a:r>
              <a:rPr lang="en-CA" sz="1200" b="0" i="0" kern="1200" dirty="0" err="1">
                <a:solidFill>
                  <a:schemeClr val="tx1"/>
                </a:solidFill>
                <a:effectLst/>
                <a:latin typeface="+mn-lt"/>
                <a:ea typeface="+mn-ea"/>
                <a:cs typeface="+mn-cs"/>
              </a:rPr>
              <a:t>ChatGPT</a:t>
            </a:r>
            <a:r>
              <a:rPr lang="en-CA" sz="1200" b="0" i="0" kern="1200" dirty="0">
                <a:solidFill>
                  <a:schemeClr val="tx1"/>
                </a:solidFill>
                <a:effectLst/>
                <a:latin typeface="+mn-lt"/>
                <a:ea typeface="+mn-ea"/>
                <a:cs typeface="+mn-cs"/>
              </a:rPr>
              <a:t> to help him research for a personal injury lawsuit. </a:t>
            </a:r>
            <a:r>
              <a:rPr lang="en-CA" sz="1200" b="0" i="0" kern="1200" dirty="0" err="1">
                <a:solidFill>
                  <a:schemeClr val="tx1"/>
                </a:solidFill>
                <a:effectLst/>
                <a:latin typeface="+mn-lt"/>
                <a:ea typeface="+mn-ea"/>
                <a:cs typeface="+mn-cs"/>
              </a:rPr>
              <a:t>ChatGPT</a:t>
            </a:r>
            <a:r>
              <a:rPr lang="en-CA" sz="1200" b="0" i="0" kern="1200" dirty="0">
                <a:solidFill>
                  <a:schemeClr val="tx1"/>
                </a:solidFill>
                <a:effectLst/>
                <a:latin typeface="+mn-lt"/>
                <a:ea typeface="+mn-ea"/>
                <a:cs typeface="+mn-cs"/>
              </a:rPr>
              <a:t> is an AI tool that can generate text on various topics, but it is not reliable or accurate. Schwartz did not verify the information that </a:t>
            </a:r>
            <a:r>
              <a:rPr lang="en-CA" sz="1200" b="0" i="0" kern="1200" dirty="0" err="1">
                <a:solidFill>
                  <a:schemeClr val="tx1"/>
                </a:solidFill>
                <a:effectLst/>
                <a:latin typeface="+mn-lt"/>
                <a:ea typeface="+mn-ea"/>
                <a:cs typeface="+mn-cs"/>
              </a:rPr>
              <a:t>ChatGPT</a:t>
            </a:r>
            <a:r>
              <a:rPr lang="en-CA" sz="1200" b="0" i="0" kern="1200" dirty="0">
                <a:solidFill>
                  <a:schemeClr val="tx1"/>
                </a:solidFill>
                <a:effectLst/>
                <a:latin typeface="+mn-lt"/>
                <a:ea typeface="+mn-ea"/>
                <a:cs typeface="+mn-cs"/>
              </a:rPr>
              <a:t> provided him and included six fake cases in his court filing. These cases were exposed by the defendant’s lawyers and the judge, who ordered Schwartz and his colleague explain themselves and fined them. </a:t>
            </a:r>
            <a:endParaRPr lang="en-CA" dirty="0"/>
          </a:p>
        </p:txBody>
      </p:sp>
      <p:sp>
        <p:nvSpPr>
          <p:cNvPr id="4" name="Slide Number Placeholder 3"/>
          <p:cNvSpPr>
            <a:spLocks noGrp="1"/>
          </p:cNvSpPr>
          <p:nvPr>
            <p:ph type="sldNum" sz="quarter" idx="10"/>
          </p:nvPr>
        </p:nvSpPr>
        <p:spPr/>
        <p:txBody>
          <a:bodyPr/>
          <a:lstStyle/>
          <a:p>
            <a:fld id="{04FC4831-A026-4BD8-8EA3-721FB6B61737}" type="slidenum">
              <a:rPr lang="en-CA" smtClean="0"/>
              <a:t>15</a:t>
            </a:fld>
            <a:endParaRPr lang="en-CA"/>
          </a:p>
        </p:txBody>
      </p:sp>
    </p:spTree>
    <p:extLst>
      <p:ext uri="{BB962C8B-B14F-4D97-AF65-F5344CB8AC3E}">
        <p14:creationId xmlns:p14="http://schemas.microsoft.com/office/powerpoint/2010/main" val="35723055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b="1" i="0" kern="1200" dirty="0">
                <a:solidFill>
                  <a:schemeClr val="tx1"/>
                </a:solidFill>
                <a:effectLst/>
                <a:latin typeface="+mn-lt"/>
                <a:ea typeface="+mn-ea"/>
                <a:cs typeface="+mn-cs"/>
              </a:rPr>
              <a:t>Robodebt</a:t>
            </a:r>
          </a:p>
          <a:p>
            <a:r>
              <a:rPr lang="en-CA" sz="1200" b="0" i="0" kern="1200" dirty="0">
                <a:solidFill>
                  <a:schemeClr val="tx1"/>
                </a:solidFill>
                <a:effectLst/>
                <a:latin typeface="+mn-lt"/>
                <a:ea typeface="+mn-ea"/>
                <a:cs typeface="+mn-cs"/>
              </a:rPr>
              <a:t>Robodebt is the informal name given to a debt recovery program started in 2015 by the Australian government that falsely accused welfare recipients of owing money based on an incorrect algorithm</a:t>
            </a:r>
            <a:r>
              <a:rPr lang="en-CA" sz="1200" b="0" i="0" u="none" strike="noStrike" kern="1200" baseline="30000" dirty="0">
                <a:solidFill>
                  <a:schemeClr val="tx1"/>
                </a:solidFill>
                <a:effectLst/>
                <a:latin typeface="+mn-lt"/>
                <a:ea typeface="+mn-ea"/>
                <a:cs typeface="+mn-cs"/>
              </a:rPr>
              <a:t>1</a:t>
            </a:r>
            <a:r>
              <a:rPr lang="en-CA" sz="1200" b="0" i="0" kern="1200" dirty="0">
                <a:solidFill>
                  <a:schemeClr val="tx1"/>
                </a:solidFill>
                <a:effectLst/>
                <a:latin typeface="+mn-lt"/>
                <a:ea typeface="+mn-ea"/>
                <a:cs typeface="+mn-cs"/>
              </a:rPr>
              <a:t>. The program was ruled illegal by a court in 2019 and resulted in a $1.8 billion settlement for the affected people</a:t>
            </a:r>
            <a:r>
              <a:rPr lang="en-CA" sz="1200" b="0" i="0" u="none" strike="noStrike" kern="1200" baseline="30000" dirty="0">
                <a:solidFill>
                  <a:schemeClr val="tx1"/>
                </a:solidFill>
                <a:effectLst/>
                <a:latin typeface="+mn-lt"/>
                <a:ea typeface="+mn-ea"/>
                <a:cs typeface="+mn-cs"/>
              </a:rPr>
              <a:t>.</a:t>
            </a:r>
            <a:r>
              <a:rPr lang="en-CA" sz="1200" b="0" i="0" u="none" strike="noStrike" kern="1200" baseline="0" dirty="0">
                <a:solidFill>
                  <a:schemeClr val="tx1"/>
                </a:solidFill>
                <a:effectLst/>
                <a:latin typeface="+mn-lt"/>
                <a:ea typeface="+mn-ea"/>
                <a:cs typeface="+mn-cs"/>
              </a:rPr>
              <a:t> </a:t>
            </a:r>
            <a:r>
              <a:rPr lang="en-CA" sz="1200" b="0" i="0" kern="1200" dirty="0">
                <a:solidFill>
                  <a:schemeClr val="tx1"/>
                </a:solidFill>
                <a:effectLst/>
                <a:latin typeface="+mn-lt"/>
                <a:ea typeface="+mn-ea"/>
                <a:cs typeface="+mn-cs"/>
              </a:rPr>
              <a:t> The program caused significant harm and distress to many people, including some who took their own lives.</a:t>
            </a:r>
            <a:r>
              <a:rPr lang="en-CA" sz="1200" b="0" i="0" kern="1200" baseline="0" dirty="0">
                <a:solidFill>
                  <a:schemeClr val="tx1"/>
                </a:solidFill>
                <a:effectLst/>
                <a:latin typeface="+mn-lt"/>
                <a:ea typeface="+mn-ea"/>
                <a:cs typeface="+mn-cs"/>
              </a:rPr>
              <a:t> </a:t>
            </a:r>
            <a:r>
              <a:rPr lang="en-CA" sz="1200" b="0" i="0" kern="1200" dirty="0">
                <a:solidFill>
                  <a:schemeClr val="tx1"/>
                </a:solidFill>
                <a:effectLst/>
                <a:latin typeface="+mn-lt"/>
                <a:ea typeface="+mn-ea"/>
                <a:cs typeface="+mn-cs"/>
              </a:rPr>
              <a:t> A royal commission inquiry into the scandal issued its final report in March 2023, describing the scheme as a “costly failure of public administration” with “extensive, devastating, and continuing” ill-effects.</a:t>
            </a:r>
          </a:p>
          <a:p>
            <a:endParaRPr lang="en-US" sz="1200" b="0"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Dutch Childcare benefit scandal</a:t>
            </a:r>
          </a:p>
          <a:p>
            <a:r>
              <a:rPr lang="en-CA" sz="1200" b="0" i="0" kern="1200" dirty="0">
                <a:solidFill>
                  <a:schemeClr val="tx1"/>
                </a:solidFill>
                <a:effectLst/>
                <a:latin typeface="+mn-lt"/>
                <a:ea typeface="+mn-ea"/>
                <a:cs typeface="+mn-cs"/>
              </a:rPr>
              <a:t>The Dutch childcare benefits scandal is a </a:t>
            </a:r>
            <a:r>
              <a:rPr lang="en-CA" sz="1200" b="0" i="0" u="none" strike="noStrike" kern="1200" dirty="0">
                <a:solidFill>
                  <a:schemeClr val="tx1"/>
                </a:solidFill>
                <a:effectLst/>
                <a:latin typeface="+mn-lt"/>
                <a:ea typeface="+mn-ea"/>
                <a:cs typeface="+mn-cs"/>
              </a:rPr>
              <a:t>political scandal</a:t>
            </a:r>
            <a:r>
              <a:rPr lang="en-CA" sz="1200" b="0" i="0" kern="1200" dirty="0">
                <a:solidFill>
                  <a:schemeClr val="tx1"/>
                </a:solidFill>
                <a:effectLst/>
                <a:latin typeface="+mn-lt"/>
                <a:ea typeface="+mn-ea"/>
                <a:cs typeface="+mn-cs"/>
              </a:rPr>
              <a:t> in the </a:t>
            </a:r>
            <a:r>
              <a:rPr lang="en-CA" sz="1200" b="0" i="0" u="none" strike="noStrike" kern="1200" dirty="0">
                <a:solidFill>
                  <a:schemeClr val="tx1"/>
                </a:solidFill>
                <a:effectLst/>
                <a:latin typeface="+mn-lt"/>
                <a:ea typeface="+mn-ea"/>
                <a:cs typeface="+mn-cs"/>
              </a:rPr>
              <a:t>Netherlands</a:t>
            </a:r>
            <a:r>
              <a:rPr lang="en-CA" sz="1200" b="0" i="0" kern="1200" dirty="0">
                <a:solidFill>
                  <a:schemeClr val="tx1"/>
                </a:solidFill>
                <a:effectLst/>
                <a:latin typeface="+mn-lt"/>
                <a:ea typeface="+mn-ea"/>
                <a:cs typeface="+mn-cs"/>
              </a:rPr>
              <a:t> concerning false allegations of </a:t>
            </a:r>
            <a:r>
              <a:rPr lang="en-CA" sz="1200" b="0" i="0" u="none" strike="noStrike" kern="1200" dirty="0">
                <a:solidFill>
                  <a:schemeClr val="tx1"/>
                </a:solidFill>
                <a:effectLst/>
                <a:latin typeface="+mn-lt"/>
                <a:ea typeface="+mn-ea"/>
                <a:cs typeface="+mn-cs"/>
              </a:rPr>
              <a:t>fraud</a:t>
            </a:r>
            <a:r>
              <a:rPr lang="en-CA" sz="1200" b="0" i="0" u="none" strike="noStrike" kern="1200" baseline="0" dirty="0">
                <a:solidFill>
                  <a:schemeClr val="tx1"/>
                </a:solidFill>
                <a:effectLst/>
                <a:latin typeface="+mn-lt"/>
                <a:ea typeface="+mn-ea"/>
                <a:cs typeface="+mn-cs"/>
              </a:rPr>
              <a:t> </a:t>
            </a:r>
            <a:r>
              <a:rPr lang="en-CA" sz="1200" b="0" i="0" kern="1200" dirty="0">
                <a:solidFill>
                  <a:schemeClr val="tx1"/>
                </a:solidFill>
                <a:effectLst/>
                <a:latin typeface="+mn-lt"/>
                <a:ea typeface="+mn-ea"/>
                <a:cs typeface="+mn-cs"/>
              </a:rPr>
              <a:t>made by the </a:t>
            </a:r>
            <a:r>
              <a:rPr lang="en-CA" sz="1200" b="0" i="0" u="none" strike="noStrike" kern="1200" dirty="0">
                <a:solidFill>
                  <a:schemeClr val="tx1"/>
                </a:solidFill>
                <a:effectLst/>
                <a:latin typeface="+mn-lt"/>
                <a:ea typeface="+mn-ea"/>
                <a:cs typeface="+mn-cs"/>
              </a:rPr>
              <a:t>Tax and Customs Administration</a:t>
            </a:r>
            <a:r>
              <a:rPr lang="en-CA" sz="1200" b="0" i="0" u="none" strike="noStrike" kern="1200" baseline="0" dirty="0">
                <a:solidFill>
                  <a:schemeClr val="tx1"/>
                </a:solidFill>
                <a:effectLst/>
                <a:latin typeface="+mn-lt"/>
                <a:ea typeface="+mn-ea"/>
                <a:cs typeface="+mn-cs"/>
              </a:rPr>
              <a:t> </a:t>
            </a:r>
            <a:r>
              <a:rPr lang="en-CA" sz="1200" b="0" i="0" kern="1200" dirty="0">
                <a:solidFill>
                  <a:schemeClr val="tx1"/>
                </a:solidFill>
                <a:effectLst/>
                <a:latin typeface="+mn-lt"/>
                <a:ea typeface="+mn-ea"/>
                <a:cs typeface="+mn-cs"/>
              </a:rPr>
              <a:t>while attempting to regulate the distribution of </a:t>
            </a:r>
            <a:r>
              <a:rPr lang="en-CA" sz="1200" b="0" i="0" u="none" strike="noStrike" kern="1200" dirty="0">
                <a:solidFill>
                  <a:schemeClr val="tx1"/>
                </a:solidFill>
                <a:effectLst/>
                <a:latin typeface="+mn-lt"/>
                <a:ea typeface="+mn-ea"/>
                <a:cs typeface="+mn-cs"/>
              </a:rPr>
              <a:t>childcare benefits.</a:t>
            </a:r>
            <a:r>
              <a:rPr lang="en-CA" sz="1200" b="0" i="0" u="none" strike="noStrike" kern="1200" baseline="0" dirty="0">
                <a:solidFill>
                  <a:schemeClr val="tx1"/>
                </a:solidFill>
                <a:effectLst/>
                <a:latin typeface="+mn-lt"/>
                <a:ea typeface="+mn-ea"/>
                <a:cs typeface="+mn-cs"/>
              </a:rPr>
              <a:t> </a:t>
            </a:r>
            <a:r>
              <a:rPr lang="en-CA" sz="1200" b="0" i="0" kern="1200" dirty="0">
                <a:solidFill>
                  <a:schemeClr val="tx1"/>
                </a:solidFill>
                <a:effectLst/>
                <a:latin typeface="+mn-lt"/>
                <a:ea typeface="+mn-ea"/>
                <a:cs typeface="+mn-cs"/>
              </a:rPr>
              <a:t> Between 2005 and 2019, authorities wrongly accused an estimated 26,000 parents of making fraudulent benefit claims, requiring them to pay back the allowances they had received in their entirety. In many cases, this sum amounted to tens of thousands of euros, driving families into severe financial hardship.</a:t>
            </a:r>
          </a:p>
          <a:p>
            <a:r>
              <a:rPr lang="en-CA" sz="1200" b="0" i="0" kern="1200" dirty="0">
                <a:solidFill>
                  <a:schemeClr val="tx1"/>
                </a:solidFill>
                <a:effectLst/>
                <a:latin typeface="+mn-lt"/>
                <a:ea typeface="+mn-ea"/>
                <a:cs typeface="+mn-cs"/>
              </a:rPr>
              <a:t>The scandal was brought to public attention in September 2018. Investigators have subsequently described the working procedure of the Tax and Customs Administration as "discriminatory" and filled with "institutional bias". On 15 January 2021, the government resigned over the scandal following a parliamentary inquiry into the matter, which concluded that "fundamental principles of the rule of law" had been violated.</a:t>
            </a:r>
          </a:p>
          <a:p>
            <a:endParaRPr lang="en-US" sz="1200" b="0"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English Post office scandal</a:t>
            </a:r>
          </a:p>
          <a:p>
            <a:r>
              <a:rPr lang="en-CA" sz="1200" b="0" i="0" kern="1200" dirty="0">
                <a:solidFill>
                  <a:schemeClr val="tx1"/>
                </a:solidFill>
                <a:effectLst/>
                <a:latin typeface="+mn-lt"/>
                <a:ea typeface="+mn-ea"/>
                <a:cs typeface="+mn-cs"/>
              </a:rPr>
              <a:t>The English Post Office scandal is a case of massive injustice that affected hundreds of sub-postmasters and sub-postmistresses who were wrongly accused of fraud, theft, and false accounting based on a faulty computer system called Horizon. The scandal spanned over two decades and resulted in many people losing their livelihoods, reputations, and freedom. Some even died by suicide or suffered from serious health problems due to the stress and trauma</a:t>
            </a:r>
            <a:r>
              <a:rPr lang="en-CA" sz="1200" b="0" i="0" u="none" strike="noStrike" kern="1200" baseline="30000" dirty="0">
                <a:solidFill>
                  <a:schemeClr val="tx1"/>
                </a:solidFill>
                <a:effectLst/>
                <a:latin typeface="+mn-lt"/>
                <a:ea typeface="+mn-ea"/>
                <a:cs typeface="+mn-cs"/>
              </a:rPr>
              <a:t>.</a:t>
            </a:r>
            <a:endParaRPr lang="en-CA" sz="1200" b="0" i="0" kern="1200" dirty="0">
              <a:solidFill>
                <a:schemeClr val="tx1"/>
              </a:solidFill>
              <a:effectLst/>
              <a:latin typeface="+mn-lt"/>
              <a:ea typeface="+mn-ea"/>
              <a:cs typeface="+mn-cs"/>
            </a:endParaRPr>
          </a:p>
          <a:p>
            <a:endParaRPr lang="en-CA" sz="1200" b="0" i="0" kern="1200" dirty="0">
              <a:solidFill>
                <a:schemeClr val="tx1"/>
              </a:solidFill>
              <a:effectLst/>
              <a:latin typeface="+mn-lt"/>
              <a:ea typeface="+mn-ea"/>
              <a:cs typeface="+mn-cs"/>
            </a:endParaRPr>
          </a:p>
          <a:p>
            <a:r>
              <a:rPr lang="en-CA" sz="1200" b="0" i="0" kern="1200" dirty="0">
                <a:solidFill>
                  <a:schemeClr val="tx1"/>
                </a:solidFill>
                <a:effectLst/>
                <a:latin typeface="+mn-lt"/>
                <a:ea typeface="+mn-ea"/>
                <a:cs typeface="+mn-cs"/>
              </a:rPr>
              <a:t>(A sub-postmaster is not an employee of the Post Office, but rather a self-employed contractor who receives a fixed annual fee and a commission based on the sales and transactions of the sub-post office. A sub-postmaster may also operate another business alongside the sub-post office, such as a convenience store or a newsagent.)</a:t>
            </a:r>
          </a:p>
          <a:p>
            <a:r>
              <a:rPr lang="en-CA" sz="1200" b="0" i="0" kern="1200" dirty="0">
                <a:solidFill>
                  <a:schemeClr val="tx1"/>
                </a:solidFill>
                <a:effectLst/>
                <a:latin typeface="+mn-lt"/>
                <a:ea typeface="+mn-ea"/>
                <a:cs typeface="+mn-cs"/>
              </a:rPr>
              <a:t>The Horizon system was introduced by the Post Office in 1999 and was developed by Fujitsu. It was used for various tasks such as transactions, accounting, and stocktaking. However, the system had many bugs and errors that caused discrepancies and shortfalls in the accounts of the sub-postmasters. Some of them tried to cover the losses with their own money, while others were pressured to confess or plead guilty to crimes they did not commit. </a:t>
            </a:r>
            <a:r>
              <a:rPr lang="en-CA" sz="1200" b="0" i="0" kern="1200" dirty="0">
                <a:solidFill>
                  <a:schemeClr val="tx1"/>
                </a:solidFill>
                <a:effectLst/>
                <a:latin typeface="+mn-lt"/>
                <a:ea typeface="+mn-ea"/>
                <a:cs typeface="+mn-cs"/>
                <a:hlinkClick r:id="rId3"/>
              </a:rPr>
              <a:t>The Post Office ignored their complaints and evidence of the system’s flaws and prosecuted them based on the data from Horizon</a:t>
            </a:r>
            <a:r>
              <a:rPr lang="en-CA" sz="1200" b="0" i="0" u="none" strike="noStrike" kern="1200" baseline="30000" dirty="0">
                <a:solidFill>
                  <a:schemeClr val="tx1"/>
                </a:solidFill>
                <a:effectLst/>
                <a:latin typeface="+mn-lt"/>
                <a:ea typeface="+mn-ea"/>
                <a:cs typeface="+mn-cs"/>
                <a:hlinkClick r:id="rId3"/>
              </a:rPr>
              <a:t>1</a:t>
            </a:r>
            <a:r>
              <a:rPr lang="en-CA" sz="1200" b="0" i="0" kern="1200" dirty="0">
                <a:solidFill>
                  <a:schemeClr val="tx1"/>
                </a:solidFill>
                <a:effectLst/>
                <a:latin typeface="+mn-lt"/>
                <a:ea typeface="+mn-ea"/>
                <a:cs typeface="+mn-cs"/>
              </a:rPr>
              <a:t>.</a:t>
            </a:r>
            <a:endParaRPr lang="en-US" sz="1200" b="0" i="0" kern="1200" dirty="0">
              <a:solidFill>
                <a:schemeClr val="tx1"/>
              </a:solidFill>
              <a:effectLst/>
              <a:latin typeface="+mn-lt"/>
              <a:ea typeface="+mn-ea"/>
              <a:cs typeface="+mn-cs"/>
            </a:endParaRPr>
          </a:p>
          <a:p>
            <a:endParaRPr lang="en-CA"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endParaRPr lang="en-CA"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endParaRPr lang="en-CA" dirty="0"/>
          </a:p>
        </p:txBody>
      </p:sp>
      <p:sp>
        <p:nvSpPr>
          <p:cNvPr id="4" name="Slide Number Placeholder 3"/>
          <p:cNvSpPr>
            <a:spLocks noGrp="1"/>
          </p:cNvSpPr>
          <p:nvPr>
            <p:ph type="sldNum" sz="quarter" idx="10"/>
          </p:nvPr>
        </p:nvSpPr>
        <p:spPr/>
        <p:txBody>
          <a:bodyPr/>
          <a:lstStyle/>
          <a:p>
            <a:fld id="{04FC4831-A026-4BD8-8EA3-721FB6B61737}" type="slidenum">
              <a:rPr lang="en-CA" smtClean="0"/>
              <a:t>16</a:t>
            </a:fld>
            <a:endParaRPr lang="en-CA"/>
          </a:p>
        </p:txBody>
      </p:sp>
    </p:spTree>
    <p:extLst>
      <p:ext uri="{BB962C8B-B14F-4D97-AF65-F5344CB8AC3E}">
        <p14:creationId xmlns:p14="http://schemas.microsoft.com/office/powerpoint/2010/main" val="2072389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CA" sz="1200" b="1" i="1" kern="1200" dirty="0" err="1">
                <a:solidFill>
                  <a:schemeClr val="tx1"/>
                </a:solidFill>
                <a:effectLst/>
                <a:latin typeface="+mn-lt"/>
                <a:ea typeface="+mn-ea"/>
                <a:cs typeface="+mn-cs"/>
              </a:rPr>
              <a:t>Seema</a:t>
            </a:r>
            <a:r>
              <a:rPr lang="en-CA" sz="1200" b="1" i="1" kern="1200" dirty="0">
                <a:solidFill>
                  <a:schemeClr val="tx1"/>
                </a:solidFill>
                <a:effectLst/>
                <a:latin typeface="+mn-lt"/>
                <a:ea typeface="+mn-ea"/>
                <a:cs typeface="+mn-cs"/>
              </a:rPr>
              <a:t> </a:t>
            </a:r>
            <a:r>
              <a:rPr lang="en-CA" sz="1200" b="1" i="1" kern="1200" dirty="0" err="1">
                <a:solidFill>
                  <a:schemeClr val="tx1"/>
                </a:solidFill>
                <a:effectLst/>
                <a:latin typeface="+mn-lt"/>
                <a:ea typeface="+mn-ea"/>
                <a:cs typeface="+mn-cs"/>
              </a:rPr>
              <a:t>Misra</a:t>
            </a:r>
            <a:r>
              <a:rPr lang="en-CA" sz="1200" b="1" i="1" kern="1200" dirty="0">
                <a:solidFill>
                  <a:schemeClr val="tx1"/>
                </a:solidFill>
                <a:effectLst/>
                <a:latin typeface="+mn-lt"/>
                <a:ea typeface="+mn-ea"/>
                <a:cs typeface="+mn-cs"/>
              </a:rPr>
              <a:t> was a sub-postmistress and was pregnant with her second child when she was convicted of theft and sent to jail in 2010. She said that she had been "suffering" for 15 years as a result of the saga.</a:t>
            </a:r>
            <a:r>
              <a:rPr lang="en-CA" sz="1200" b="0" i="0" kern="1200" dirty="0">
                <a:solidFill>
                  <a:schemeClr val="tx1"/>
                </a:solidFill>
                <a:effectLst/>
                <a:latin typeface="+mn-lt"/>
                <a:ea typeface="+mn-ea"/>
                <a:cs typeface="+mn-cs"/>
              </a:rPr>
              <a:t> </a:t>
            </a:r>
            <a:r>
              <a:rPr lang="en-CA" sz="1200" b="1" i="1" kern="1200" dirty="0">
                <a:solidFill>
                  <a:schemeClr val="tx1"/>
                </a:solidFill>
                <a:effectLst/>
                <a:latin typeface="+mn-lt"/>
                <a:ea typeface="+mn-ea"/>
                <a:cs typeface="+mn-cs"/>
              </a:rPr>
              <a:t>Described in press reports at the time as a “pregnant thief”, she went to prison and her husband was beaten up by locals. Her conviction was overturned in 2021.</a:t>
            </a:r>
          </a:p>
          <a:p>
            <a:br>
              <a:rPr lang="en-CA" dirty="0"/>
            </a:br>
            <a:r>
              <a:rPr lang="en-CA" sz="1200" b="0" i="0" kern="1200" dirty="0">
                <a:solidFill>
                  <a:schemeClr val="tx1"/>
                </a:solidFill>
                <a:effectLst/>
                <a:latin typeface="+mn-lt"/>
                <a:ea typeface="+mn-ea"/>
                <a:cs typeface="+mn-cs"/>
              </a:rPr>
              <a:t>  </a:t>
            </a:r>
            <a:br>
              <a:rPr lang="en-CA" b="1" i="1" dirty="0"/>
            </a:br>
            <a:endParaRPr lang="en-CA" b="1" i="1" dirty="0"/>
          </a:p>
        </p:txBody>
      </p:sp>
      <p:sp>
        <p:nvSpPr>
          <p:cNvPr id="4" name="Slide Number Placeholder 3"/>
          <p:cNvSpPr>
            <a:spLocks noGrp="1"/>
          </p:cNvSpPr>
          <p:nvPr>
            <p:ph type="sldNum" sz="quarter" idx="10"/>
          </p:nvPr>
        </p:nvSpPr>
        <p:spPr/>
        <p:txBody>
          <a:bodyPr/>
          <a:lstStyle/>
          <a:p>
            <a:fld id="{04FC4831-A026-4BD8-8EA3-721FB6B61737}" type="slidenum">
              <a:rPr lang="en-CA" smtClean="0"/>
              <a:t>17</a:t>
            </a:fld>
            <a:endParaRPr lang="en-CA"/>
          </a:p>
        </p:txBody>
      </p:sp>
    </p:spTree>
    <p:extLst>
      <p:ext uri="{BB962C8B-B14F-4D97-AF65-F5344CB8AC3E}">
        <p14:creationId xmlns:p14="http://schemas.microsoft.com/office/powerpoint/2010/main" val="23203991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hlinkClick r:id="rId3"/>
              </a:rPr>
              <a:t>Home – </a:t>
            </a:r>
            <a:r>
              <a:rPr lang="en-CA" dirty="0" err="1">
                <a:hlinkClick r:id="rId3"/>
              </a:rPr>
              <a:t>Rechtwijzer</a:t>
            </a:r>
            <a:endParaRPr lang="en-CA" dirty="0"/>
          </a:p>
          <a:p>
            <a:r>
              <a:rPr lang="en-CA" sz="1200" b="0" i="0" kern="1200" dirty="0" err="1">
                <a:solidFill>
                  <a:schemeClr val="tx1"/>
                </a:solidFill>
                <a:effectLst/>
                <a:latin typeface="+mn-lt"/>
                <a:ea typeface="+mn-ea"/>
                <a:cs typeface="+mn-cs"/>
              </a:rPr>
              <a:t>Rechtwijzer</a:t>
            </a:r>
            <a:r>
              <a:rPr lang="en-CA" sz="1200" b="0" i="0" kern="1200" dirty="0">
                <a:solidFill>
                  <a:schemeClr val="tx1"/>
                </a:solidFill>
                <a:effectLst/>
                <a:latin typeface="+mn-lt"/>
                <a:ea typeface="+mn-ea"/>
                <a:cs typeface="+mn-cs"/>
              </a:rPr>
              <a:t> is a website that provides legal information, advice, and self-help tools for people who have conflicts or disputes in various areas, such as divorce, consumer issues, government matters, housing, work, and debt. </a:t>
            </a:r>
            <a:r>
              <a:rPr lang="en-CA" sz="1200" b="0" i="0" kern="1200" dirty="0" err="1">
                <a:solidFill>
                  <a:schemeClr val="tx1"/>
                </a:solidFill>
                <a:effectLst/>
                <a:latin typeface="+mn-lt"/>
                <a:ea typeface="+mn-ea"/>
                <a:cs typeface="+mn-cs"/>
              </a:rPr>
              <a:t>Rechtwijzer</a:t>
            </a:r>
            <a:r>
              <a:rPr lang="en-CA" sz="1200" b="0" i="0" kern="1200" dirty="0">
                <a:solidFill>
                  <a:schemeClr val="tx1"/>
                </a:solidFill>
                <a:effectLst/>
                <a:latin typeface="+mn-lt"/>
                <a:ea typeface="+mn-ea"/>
                <a:cs typeface="+mn-cs"/>
              </a:rPr>
              <a:t> was developed by the Dutch Legal Aid Board and </a:t>
            </a:r>
            <a:r>
              <a:rPr lang="en-CA" sz="1200" b="0" i="0" kern="1200" dirty="0" err="1">
                <a:solidFill>
                  <a:schemeClr val="tx1"/>
                </a:solidFill>
                <a:effectLst/>
                <a:latin typeface="+mn-lt"/>
                <a:ea typeface="+mn-ea"/>
                <a:cs typeface="+mn-cs"/>
              </a:rPr>
              <a:t>HiiL</a:t>
            </a:r>
            <a:r>
              <a:rPr lang="en-CA" sz="1200" b="0" i="0" kern="1200" dirty="0">
                <a:solidFill>
                  <a:schemeClr val="tx1"/>
                </a:solidFill>
                <a:effectLst/>
                <a:latin typeface="+mn-lt"/>
                <a:ea typeface="+mn-ea"/>
                <a:cs typeface="+mn-cs"/>
              </a:rPr>
              <a:t>, a social enterprise that aims to improve access to justice. </a:t>
            </a:r>
            <a:r>
              <a:rPr lang="en-CA" sz="1200" b="0" i="0" kern="1200" dirty="0" err="1">
                <a:solidFill>
                  <a:schemeClr val="tx1"/>
                </a:solidFill>
                <a:effectLst/>
                <a:latin typeface="+mn-lt"/>
                <a:ea typeface="+mn-ea"/>
                <a:cs typeface="+mn-cs"/>
              </a:rPr>
              <a:t>Rechtwijzer</a:t>
            </a:r>
            <a:r>
              <a:rPr lang="en-CA" sz="1200" b="0" i="0" kern="1200" dirty="0">
                <a:solidFill>
                  <a:schemeClr val="tx1"/>
                </a:solidFill>
                <a:effectLst/>
                <a:latin typeface="+mn-lt"/>
                <a:ea typeface="+mn-ea"/>
                <a:cs typeface="+mn-cs"/>
              </a:rPr>
              <a:t> has two versions: 1.0 and 2.0</a:t>
            </a:r>
            <a:r>
              <a:rPr lang="en-CA" sz="1200" b="0" i="0" u="none" strike="noStrike" kern="1200" baseline="30000" dirty="0">
                <a:solidFill>
                  <a:schemeClr val="tx1"/>
                </a:solidFill>
                <a:effectLst/>
                <a:latin typeface="+mn-lt"/>
                <a:ea typeface="+mn-ea"/>
                <a:cs typeface="+mn-cs"/>
              </a:rPr>
              <a:t>.</a:t>
            </a:r>
            <a:endParaRPr lang="en-CA" sz="1200" b="0" i="0" kern="1200" dirty="0">
              <a:solidFill>
                <a:schemeClr val="tx1"/>
              </a:solidFill>
              <a:effectLst/>
              <a:latin typeface="+mn-lt"/>
              <a:ea typeface="+mn-ea"/>
              <a:cs typeface="+mn-cs"/>
            </a:endParaRPr>
          </a:p>
          <a:p>
            <a:r>
              <a:rPr lang="en-CA" sz="1200" b="0" i="0" kern="1200" dirty="0" err="1">
                <a:solidFill>
                  <a:schemeClr val="tx1"/>
                </a:solidFill>
                <a:effectLst/>
                <a:latin typeface="+mn-lt"/>
                <a:ea typeface="+mn-ea"/>
                <a:cs typeface="+mn-cs"/>
              </a:rPr>
              <a:t>Rechtwijzer</a:t>
            </a:r>
            <a:r>
              <a:rPr lang="en-CA" sz="1200" b="0" i="0" kern="1200" dirty="0">
                <a:solidFill>
                  <a:schemeClr val="tx1"/>
                </a:solidFill>
                <a:effectLst/>
                <a:latin typeface="+mn-lt"/>
                <a:ea typeface="+mn-ea"/>
                <a:cs typeface="+mn-cs"/>
              </a:rPr>
              <a:t> 1.0 was launched in 2007 and was designed to help people diagnose their legal problems and get directed to a lawyer or juridical support. It was an online platform that offered guidance, referrals, and information on legal rights and procedures</a:t>
            </a:r>
            <a:r>
              <a:rPr lang="en-CA" sz="1200" b="0" i="0" u="none" strike="noStrike" kern="1200" baseline="30000" dirty="0">
                <a:solidFill>
                  <a:schemeClr val="tx1"/>
                </a:solidFill>
                <a:effectLst/>
                <a:latin typeface="+mn-lt"/>
                <a:ea typeface="+mn-ea"/>
                <a:cs typeface="+mn-cs"/>
              </a:rPr>
              <a:t>.</a:t>
            </a:r>
            <a:endParaRPr lang="en-CA" sz="1200" b="0" i="0" kern="1200" dirty="0">
              <a:solidFill>
                <a:schemeClr val="tx1"/>
              </a:solidFill>
              <a:effectLst/>
              <a:latin typeface="+mn-lt"/>
              <a:ea typeface="+mn-ea"/>
              <a:cs typeface="+mn-cs"/>
            </a:endParaRPr>
          </a:p>
          <a:p>
            <a:r>
              <a:rPr lang="en-CA" sz="1200" b="0" i="0" kern="1200" dirty="0" err="1">
                <a:solidFill>
                  <a:schemeClr val="tx1"/>
                </a:solidFill>
                <a:effectLst/>
                <a:latin typeface="+mn-lt"/>
                <a:ea typeface="+mn-ea"/>
                <a:cs typeface="+mn-cs"/>
              </a:rPr>
              <a:t>Rechtwijzer</a:t>
            </a:r>
            <a:r>
              <a:rPr lang="en-CA" sz="1200" b="0" i="0" kern="1200" dirty="0">
                <a:solidFill>
                  <a:schemeClr val="tx1"/>
                </a:solidFill>
                <a:effectLst/>
                <a:latin typeface="+mn-lt"/>
                <a:ea typeface="+mn-ea"/>
                <a:cs typeface="+mn-cs"/>
              </a:rPr>
              <a:t> 2.0 was launched in 2014 and was designed to help people resolve their disputes online without going to court. It was an online platform that enabled parties in a conflict to interact, negotiate, mediate, and adjudicate on their issues. It also offered coaching and support from legal experts and professionals. </a:t>
            </a:r>
            <a:r>
              <a:rPr lang="en-CA" sz="1200" b="0" i="0" kern="1200" dirty="0" err="1">
                <a:solidFill>
                  <a:schemeClr val="tx1"/>
                </a:solidFill>
                <a:effectLst/>
                <a:latin typeface="+mn-lt"/>
                <a:ea typeface="+mn-ea"/>
                <a:cs typeface="+mn-cs"/>
              </a:rPr>
              <a:t>Rechtwijzer</a:t>
            </a:r>
            <a:r>
              <a:rPr lang="en-CA" sz="1200" b="0" i="0" kern="1200" dirty="0">
                <a:solidFill>
                  <a:schemeClr val="tx1"/>
                </a:solidFill>
                <a:effectLst/>
                <a:latin typeface="+mn-lt"/>
                <a:ea typeface="+mn-ea"/>
                <a:cs typeface="+mn-cs"/>
              </a:rPr>
              <a:t> 2.0 initially focused on divorce cases, but later expanded to other types of conflicts, such as landlord-tenant disputes and consumer complaints</a:t>
            </a:r>
            <a:r>
              <a:rPr lang="en-CA" sz="1200" b="0" i="0" u="none" strike="noStrike" kern="1200" baseline="30000" dirty="0">
                <a:solidFill>
                  <a:schemeClr val="tx1"/>
                </a:solidFill>
                <a:effectLst/>
                <a:latin typeface="+mn-lt"/>
                <a:ea typeface="+mn-ea"/>
                <a:cs typeface="+mn-cs"/>
              </a:rPr>
              <a:t>..</a:t>
            </a:r>
            <a:endParaRPr lang="en-CA" sz="1200" b="0" i="0" kern="1200" dirty="0">
              <a:solidFill>
                <a:schemeClr val="tx1"/>
              </a:solidFill>
              <a:effectLst/>
              <a:latin typeface="+mn-lt"/>
              <a:ea typeface="+mn-ea"/>
              <a:cs typeface="+mn-cs"/>
            </a:endParaRPr>
          </a:p>
          <a:p>
            <a:r>
              <a:rPr lang="en-CA" sz="1200" b="0" i="0" kern="1200" dirty="0" err="1">
                <a:solidFill>
                  <a:schemeClr val="tx1"/>
                </a:solidFill>
                <a:effectLst/>
                <a:latin typeface="+mn-lt"/>
                <a:ea typeface="+mn-ea"/>
                <a:cs typeface="+mn-cs"/>
              </a:rPr>
              <a:t>Rechtwijzer</a:t>
            </a:r>
            <a:r>
              <a:rPr lang="en-CA" sz="1200" b="0" i="0" kern="1200" dirty="0">
                <a:solidFill>
                  <a:schemeClr val="tx1"/>
                </a:solidFill>
                <a:effectLst/>
                <a:latin typeface="+mn-lt"/>
                <a:ea typeface="+mn-ea"/>
                <a:cs typeface="+mn-cs"/>
              </a:rPr>
              <a:t> is considered one of the most innovative and successful examples of online dispute resolution (ODR) in the world.</a:t>
            </a:r>
          </a:p>
          <a:p>
            <a:endParaRPr lang="en-CA" sz="1200" b="0" i="0" kern="1200" dirty="0">
              <a:solidFill>
                <a:schemeClr val="tx1"/>
              </a:solidFill>
              <a:effectLst/>
              <a:latin typeface="+mn-lt"/>
              <a:ea typeface="+mn-ea"/>
              <a:cs typeface="+mn-cs"/>
            </a:endParaRPr>
          </a:p>
          <a:p>
            <a:endParaRPr lang="en-US" dirty="0"/>
          </a:p>
          <a:p>
            <a:endParaRPr lang="en-CA" dirty="0"/>
          </a:p>
        </p:txBody>
      </p:sp>
      <p:sp>
        <p:nvSpPr>
          <p:cNvPr id="4" name="Slide Number Placeholder 3"/>
          <p:cNvSpPr>
            <a:spLocks noGrp="1"/>
          </p:cNvSpPr>
          <p:nvPr>
            <p:ph type="sldNum" sz="quarter" idx="10"/>
          </p:nvPr>
        </p:nvSpPr>
        <p:spPr/>
        <p:txBody>
          <a:bodyPr/>
          <a:lstStyle/>
          <a:p>
            <a:fld id="{04FC4831-A026-4BD8-8EA3-721FB6B61737}" type="slidenum">
              <a:rPr lang="en-CA" smtClean="0"/>
              <a:t>19</a:t>
            </a:fld>
            <a:endParaRPr lang="en-CA"/>
          </a:p>
        </p:txBody>
      </p:sp>
    </p:spTree>
    <p:extLst>
      <p:ext uri="{BB962C8B-B14F-4D97-AF65-F5344CB8AC3E}">
        <p14:creationId xmlns:p14="http://schemas.microsoft.com/office/powerpoint/2010/main" val="27314027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But LABC learned a great deal</a:t>
            </a:r>
            <a:endParaRPr lang="en-CA" dirty="0"/>
          </a:p>
        </p:txBody>
      </p:sp>
      <p:sp>
        <p:nvSpPr>
          <p:cNvPr id="4" name="Slide Number Placeholder 3"/>
          <p:cNvSpPr>
            <a:spLocks noGrp="1"/>
          </p:cNvSpPr>
          <p:nvPr>
            <p:ph type="sldNum" sz="quarter" idx="10"/>
          </p:nvPr>
        </p:nvSpPr>
        <p:spPr/>
        <p:txBody>
          <a:bodyPr/>
          <a:lstStyle/>
          <a:p>
            <a:fld id="{04FC4831-A026-4BD8-8EA3-721FB6B61737}" type="slidenum">
              <a:rPr lang="en-CA" smtClean="0"/>
              <a:t>20</a:t>
            </a:fld>
            <a:endParaRPr lang="en-CA"/>
          </a:p>
        </p:txBody>
      </p:sp>
    </p:spTree>
    <p:extLst>
      <p:ext uri="{BB962C8B-B14F-4D97-AF65-F5344CB8AC3E}">
        <p14:creationId xmlns:p14="http://schemas.microsoft.com/office/powerpoint/2010/main" val="23195082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question will</a:t>
            </a:r>
            <a:r>
              <a:rPr lang="en-US" baseline="0" dirty="0"/>
              <a:t> most often be whether the investment of resources can be justified by improved effectiveness and/or efficiency.</a:t>
            </a:r>
          </a:p>
          <a:p>
            <a:r>
              <a:rPr lang="en-US" baseline="0" dirty="0"/>
              <a:t>And information specialists see guided pathways as a smart way to deliver complex online information</a:t>
            </a:r>
          </a:p>
          <a:p>
            <a:r>
              <a:rPr lang="en-US" baseline="0" dirty="0"/>
              <a:t>We learned:</a:t>
            </a:r>
          </a:p>
          <a:p>
            <a:pPr marL="228600" indent="-228600">
              <a:buAutoNum type="arabicPeriod"/>
            </a:pPr>
            <a:r>
              <a:rPr lang="en-US" baseline="0" dirty="0"/>
              <a:t>That the online dispute resolution and addressing legal problems online is not for everyone. It requires both digital skills and some comfort and trust in the online environment – lots researched the site and started a pathway but not vary many actually completed it.</a:t>
            </a:r>
          </a:p>
          <a:p>
            <a:pPr marL="228600" indent="-228600">
              <a:buAutoNum type="arabicPeriod"/>
            </a:pPr>
            <a:r>
              <a:rPr lang="en-US" baseline="0" dirty="0"/>
              <a:t>More research is needed about designing legal pathways that meet peoples needs</a:t>
            </a:r>
          </a:p>
          <a:p>
            <a:pPr marL="228600" indent="-228600">
              <a:buAutoNum type="arabicPeriod"/>
            </a:pPr>
            <a:r>
              <a:rPr lang="en-US" baseline="0" dirty="0"/>
              <a:t>Legal aid plans are reticent to “dive in” to tech based solutions</a:t>
            </a:r>
          </a:p>
          <a:p>
            <a:pPr marL="228600" indent="-228600">
              <a:buAutoNum type="arabicPeriod"/>
            </a:pPr>
            <a:endParaRPr lang="en-US" baseline="0" dirty="0"/>
          </a:p>
          <a:p>
            <a:pPr marL="228600" indent="-228600">
              <a:buAutoNum type="arabicPeriod"/>
            </a:pPr>
            <a:endParaRPr lang="en-CA" b="1" dirty="0"/>
          </a:p>
        </p:txBody>
      </p:sp>
      <p:sp>
        <p:nvSpPr>
          <p:cNvPr id="4" name="Slide Number Placeholder 3"/>
          <p:cNvSpPr>
            <a:spLocks noGrp="1"/>
          </p:cNvSpPr>
          <p:nvPr>
            <p:ph type="sldNum" sz="quarter" idx="10"/>
          </p:nvPr>
        </p:nvSpPr>
        <p:spPr/>
        <p:txBody>
          <a:bodyPr/>
          <a:lstStyle/>
          <a:p>
            <a:fld id="{04FC4831-A026-4BD8-8EA3-721FB6B61737}" type="slidenum">
              <a:rPr lang="en-CA" smtClean="0"/>
              <a:t>21</a:t>
            </a:fld>
            <a:endParaRPr lang="en-CA"/>
          </a:p>
        </p:txBody>
      </p:sp>
    </p:spTree>
    <p:extLst>
      <p:ext uri="{BB962C8B-B14F-4D97-AF65-F5344CB8AC3E}">
        <p14:creationId xmlns:p14="http://schemas.microsoft.com/office/powerpoint/2010/main" val="25862850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current delivery model guided pathways are integrated</a:t>
            </a:r>
            <a:r>
              <a:rPr lang="en-US" baseline="0" dirty="0"/>
              <a:t> into the Netherlands Legal Aid services. It points to the importance of integration to support sustainability of online services</a:t>
            </a:r>
            <a:endParaRPr lang="en-CA" dirty="0"/>
          </a:p>
        </p:txBody>
      </p:sp>
      <p:sp>
        <p:nvSpPr>
          <p:cNvPr id="4" name="Slide Number Placeholder 3"/>
          <p:cNvSpPr>
            <a:spLocks noGrp="1"/>
          </p:cNvSpPr>
          <p:nvPr>
            <p:ph type="sldNum" sz="quarter" idx="10"/>
          </p:nvPr>
        </p:nvSpPr>
        <p:spPr/>
        <p:txBody>
          <a:bodyPr/>
          <a:lstStyle/>
          <a:p>
            <a:fld id="{04FC4831-A026-4BD8-8EA3-721FB6B61737}" type="slidenum">
              <a:rPr lang="en-CA" smtClean="0"/>
              <a:t>22</a:t>
            </a:fld>
            <a:endParaRPr lang="en-CA"/>
          </a:p>
        </p:txBody>
      </p:sp>
    </p:spTree>
    <p:extLst>
      <p:ext uri="{BB962C8B-B14F-4D97-AF65-F5344CB8AC3E}">
        <p14:creationId xmlns:p14="http://schemas.microsoft.com/office/powerpoint/2010/main" val="21557160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Hazel </a:t>
            </a:r>
            <a:r>
              <a:rPr lang="en-US" b="1" dirty="0" err="1"/>
              <a:t>Genn</a:t>
            </a:r>
            <a:r>
              <a:rPr lang="en-US" b="1" dirty="0"/>
              <a:t> </a:t>
            </a:r>
            <a:r>
              <a:rPr lang="en-US" dirty="0"/>
              <a:t>– Paths to Justice research changed the conversation on access to justice</a:t>
            </a:r>
            <a:r>
              <a:rPr lang="en-US" baseline="0" dirty="0"/>
              <a:t> – “Access to justice is the machinery that drives the Rule of Law”</a:t>
            </a:r>
          </a:p>
          <a:p>
            <a:r>
              <a:rPr lang="en-US" b="1" baseline="0" dirty="0"/>
              <a:t>Peter van den </a:t>
            </a:r>
            <a:r>
              <a:rPr lang="en-US" b="1" baseline="0" dirty="0" err="1"/>
              <a:t>Biggelar</a:t>
            </a:r>
            <a:r>
              <a:rPr lang="en-US" b="1" baseline="0" dirty="0"/>
              <a:t> </a:t>
            </a:r>
            <a:r>
              <a:rPr lang="en-US" baseline="0" dirty="0"/>
              <a:t>– past CEO Netherlands legal aid- Conceived Rechtswijzer-  the first  biggest and best of the guided pathways to justice. Founding member of the ILAG and an ongoing contributor to development of legal aid internationally</a:t>
            </a:r>
          </a:p>
          <a:p>
            <a:r>
              <a:rPr lang="en-US" b="1" baseline="0" dirty="0"/>
              <a:t>Roger Smith- </a:t>
            </a:r>
            <a:r>
              <a:rPr lang="en-US" baseline="0" dirty="0"/>
              <a:t>Lifetime legal aid and human rights advocate, Champion of the Legal Aid Group in England and Wales, leading international commentator on digital access to justice and legal aid.</a:t>
            </a:r>
          </a:p>
          <a:p>
            <a:r>
              <a:rPr lang="en-US" b="1" baseline="0" dirty="0"/>
              <a:t>Alan Patterson- </a:t>
            </a:r>
            <a:r>
              <a:rPr lang="en-US" baseline="0" dirty="0"/>
              <a:t>founding member and chair of the ILAG, contributor to the development of legal aid intentionally and in his home country Scotland. A champion of sharing experiences and research to make legal aid better</a:t>
            </a:r>
            <a:endParaRPr lang="en-CA" dirty="0"/>
          </a:p>
        </p:txBody>
      </p:sp>
      <p:sp>
        <p:nvSpPr>
          <p:cNvPr id="4" name="Slide Number Placeholder 3"/>
          <p:cNvSpPr>
            <a:spLocks noGrp="1"/>
          </p:cNvSpPr>
          <p:nvPr>
            <p:ph type="sldNum" sz="quarter" idx="10"/>
          </p:nvPr>
        </p:nvSpPr>
        <p:spPr/>
        <p:txBody>
          <a:bodyPr/>
          <a:lstStyle/>
          <a:p>
            <a:fld id="{04FC4831-A026-4BD8-8EA3-721FB6B61737}" type="slidenum">
              <a:rPr lang="en-CA" smtClean="0"/>
              <a:t>2</a:t>
            </a:fld>
            <a:endParaRPr lang="en-CA"/>
          </a:p>
        </p:txBody>
      </p:sp>
    </p:spTree>
    <p:extLst>
      <p:ext uri="{BB962C8B-B14F-4D97-AF65-F5344CB8AC3E}">
        <p14:creationId xmlns:p14="http://schemas.microsoft.com/office/powerpoint/2010/main" val="288960312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b="0" i="0" kern="1200" dirty="0">
                <a:solidFill>
                  <a:schemeClr val="tx1"/>
                </a:solidFill>
                <a:effectLst/>
                <a:latin typeface="+mn-lt"/>
                <a:ea typeface="+mn-ea"/>
                <a:cs typeface="+mn-cs"/>
              </a:rPr>
              <a:t>Document assembly software is a type of software that allows users to create customized documents from templates and data. It can automate the process of filling in forms, contracts, letters, and other types of documents by using logic, variables, and conditional statements. Document assembly software can save time, reduce errors, and improve consistency in document creation</a:t>
            </a:r>
            <a:r>
              <a:rPr lang="en-CA" sz="1200" b="0" i="0" u="none" strike="noStrike" kern="1200" baseline="30000" dirty="0">
                <a:solidFill>
                  <a:schemeClr val="tx1"/>
                </a:solidFill>
                <a:effectLst/>
                <a:latin typeface="+mn-lt"/>
                <a:ea typeface="+mn-ea"/>
                <a:cs typeface="+mn-cs"/>
              </a:rPr>
              <a:t>.</a:t>
            </a:r>
            <a:endParaRPr lang="en-CA" sz="1200" b="0" i="0" kern="1200" dirty="0">
              <a:solidFill>
                <a:schemeClr val="tx1"/>
              </a:solidFill>
              <a:effectLst/>
              <a:latin typeface="+mn-lt"/>
              <a:ea typeface="+mn-ea"/>
              <a:cs typeface="+mn-cs"/>
            </a:endParaRPr>
          </a:p>
          <a:p>
            <a:r>
              <a:rPr lang="en-CA" sz="1200" b="0" i="0" kern="1200" dirty="0">
                <a:solidFill>
                  <a:schemeClr val="tx1"/>
                </a:solidFill>
                <a:effectLst/>
                <a:latin typeface="+mn-lt"/>
                <a:ea typeface="+mn-ea"/>
                <a:cs typeface="+mn-cs"/>
              </a:rPr>
              <a:t>.</a:t>
            </a:r>
          </a:p>
          <a:p>
            <a:r>
              <a:rPr lang="en-CA" sz="1200" b="0" i="0" kern="1200" dirty="0">
                <a:solidFill>
                  <a:schemeClr val="tx1"/>
                </a:solidFill>
                <a:effectLst/>
                <a:latin typeface="+mn-lt"/>
                <a:ea typeface="+mn-ea"/>
                <a:cs typeface="+mn-cs"/>
              </a:rPr>
              <a:t>Document assembly software can help people who have legal problems or needs but cannot afford or find a lawyer. Document assembly software can provide self-help tools that enable people to understand their legal situation, prepare their own documents, and represent themselves in court or other forums. Document assembly software can also assist lawyers and legal aid organizations who serve low-income or marginalized communities by increasing their efficiency and productivity</a:t>
            </a:r>
            <a:r>
              <a:rPr lang="en-CA" sz="1200" b="0" i="0" u="none" strike="noStrike" kern="1200" baseline="30000" dirty="0">
                <a:solidFill>
                  <a:schemeClr val="tx1"/>
                </a:solidFill>
                <a:effectLst/>
                <a:latin typeface="+mn-lt"/>
                <a:ea typeface="+mn-ea"/>
                <a:cs typeface="+mn-cs"/>
              </a:rPr>
              <a:t>.</a:t>
            </a:r>
            <a:endParaRPr lang="en-CA" dirty="0"/>
          </a:p>
        </p:txBody>
      </p:sp>
      <p:sp>
        <p:nvSpPr>
          <p:cNvPr id="4" name="Slide Number Placeholder 3"/>
          <p:cNvSpPr>
            <a:spLocks noGrp="1"/>
          </p:cNvSpPr>
          <p:nvPr>
            <p:ph type="sldNum" sz="quarter" idx="10"/>
          </p:nvPr>
        </p:nvSpPr>
        <p:spPr/>
        <p:txBody>
          <a:bodyPr/>
          <a:lstStyle/>
          <a:p>
            <a:fld id="{04FC4831-A026-4BD8-8EA3-721FB6B61737}" type="slidenum">
              <a:rPr lang="en-CA" smtClean="0"/>
              <a:t>23</a:t>
            </a:fld>
            <a:endParaRPr lang="en-CA"/>
          </a:p>
        </p:txBody>
      </p:sp>
    </p:spTree>
    <p:extLst>
      <p:ext uri="{BB962C8B-B14F-4D97-AF65-F5344CB8AC3E}">
        <p14:creationId xmlns:p14="http://schemas.microsoft.com/office/powerpoint/2010/main" val="13295148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Roger Smith</a:t>
            </a:r>
          </a:p>
          <a:p>
            <a:r>
              <a:rPr lang="en-US" dirty="0"/>
              <a:t>Limited resources </a:t>
            </a:r>
          </a:p>
          <a:p>
            <a:r>
              <a:rPr lang="en-US" dirty="0"/>
              <a:t>Economy of scale</a:t>
            </a:r>
            <a:endParaRPr lang="en-CA" dirty="0"/>
          </a:p>
        </p:txBody>
      </p:sp>
      <p:sp>
        <p:nvSpPr>
          <p:cNvPr id="4" name="Slide Number Placeholder 3"/>
          <p:cNvSpPr>
            <a:spLocks noGrp="1"/>
          </p:cNvSpPr>
          <p:nvPr>
            <p:ph type="sldNum" sz="quarter" idx="10"/>
          </p:nvPr>
        </p:nvSpPr>
        <p:spPr/>
        <p:txBody>
          <a:bodyPr/>
          <a:lstStyle/>
          <a:p>
            <a:fld id="{04FC4831-A026-4BD8-8EA3-721FB6B61737}" type="slidenum">
              <a:rPr lang="en-CA" smtClean="0"/>
              <a:t>26</a:t>
            </a:fld>
            <a:endParaRPr lang="en-CA"/>
          </a:p>
        </p:txBody>
      </p:sp>
    </p:spTree>
    <p:extLst>
      <p:ext uri="{BB962C8B-B14F-4D97-AF65-F5344CB8AC3E}">
        <p14:creationId xmlns:p14="http://schemas.microsoft.com/office/powerpoint/2010/main" val="99452341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Remember</a:t>
            </a:r>
            <a:r>
              <a:rPr lang="en-US" baseline="0" dirty="0"/>
              <a:t> that its all  about the services that meet client need, not about the tech</a:t>
            </a:r>
            <a:endParaRPr lang="en-CA" dirty="0"/>
          </a:p>
        </p:txBody>
      </p:sp>
      <p:sp>
        <p:nvSpPr>
          <p:cNvPr id="4" name="Slide Number Placeholder 3"/>
          <p:cNvSpPr>
            <a:spLocks noGrp="1"/>
          </p:cNvSpPr>
          <p:nvPr>
            <p:ph type="sldNum" sz="quarter" idx="10"/>
          </p:nvPr>
        </p:nvSpPr>
        <p:spPr/>
        <p:txBody>
          <a:bodyPr/>
          <a:lstStyle/>
          <a:p>
            <a:fld id="{6FA0FA98-D562-4A27-BC84-D5F984367AF1}" type="slidenum">
              <a:rPr lang="en-CA" smtClean="0">
                <a:solidFill>
                  <a:prstClr val="black"/>
                </a:solidFill>
              </a:rPr>
              <a:pPr/>
              <a:t>27</a:t>
            </a:fld>
            <a:endParaRPr lang="en-CA">
              <a:solidFill>
                <a:prstClr val="black"/>
              </a:solidFill>
            </a:endParaRPr>
          </a:p>
        </p:txBody>
      </p:sp>
    </p:spTree>
    <p:extLst>
      <p:ext uri="{BB962C8B-B14F-4D97-AF65-F5344CB8AC3E}">
        <p14:creationId xmlns:p14="http://schemas.microsoft.com/office/powerpoint/2010/main" val="5516480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04FC4831-A026-4BD8-8EA3-721FB6B61737}" type="slidenum">
              <a:rPr lang="en-CA" smtClean="0"/>
              <a:t>3</a:t>
            </a:fld>
            <a:endParaRPr lang="en-CA"/>
          </a:p>
        </p:txBody>
      </p:sp>
    </p:spTree>
    <p:extLst>
      <p:ext uri="{BB962C8B-B14F-4D97-AF65-F5344CB8AC3E}">
        <p14:creationId xmlns:p14="http://schemas.microsoft.com/office/powerpoint/2010/main" val="16800194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b="0" i="0" u="none" strike="noStrike" kern="1200" baseline="0" dirty="0">
                <a:solidFill>
                  <a:schemeClr val="tx1"/>
                </a:solidFill>
                <a:latin typeface="+mn-lt"/>
                <a:ea typeface="+mn-ea"/>
                <a:cs typeface="+mn-cs"/>
              </a:rPr>
              <a:t>This is information largely comes from Hazel </a:t>
            </a:r>
            <a:r>
              <a:rPr lang="en-CA" sz="1200" b="0" i="0" u="none" strike="noStrike" kern="1200" baseline="0" dirty="0" err="1">
                <a:solidFill>
                  <a:schemeClr val="tx1"/>
                </a:solidFill>
                <a:latin typeface="+mn-lt"/>
                <a:ea typeface="+mn-ea"/>
                <a:cs typeface="+mn-cs"/>
              </a:rPr>
              <a:t>Genn’s</a:t>
            </a:r>
            <a:r>
              <a:rPr lang="en-CA" sz="1200" b="0" i="0" u="none" strike="noStrike" kern="1200" baseline="0" dirty="0">
                <a:solidFill>
                  <a:schemeClr val="tx1"/>
                </a:solidFill>
                <a:latin typeface="+mn-lt"/>
                <a:ea typeface="+mn-ea"/>
                <a:cs typeface="+mn-cs"/>
              </a:rPr>
              <a:t> summary analysis of what the world’s legal problems surveys tell us.</a:t>
            </a:r>
          </a:p>
          <a:p>
            <a:endParaRPr lang="en-CA" sz="1200" b="0" i="0" u="none" strike="noStrike" kern="1200" baseline="0" dirty="0">
              <a:solidFill>
                <a:schemeClr val="tx1"/>
              </a:solidFill>
              <a:latin typeface="+mn-lt"/>
              <a:ea typeface="+mn-ea"/>
              <a:cs typeface="+mn-cs"/>
            </a:endParaRPr>
          </a:p>
          <a:p>
            <a:r>
              <a:rPr lang="en-CA" sz="1200" b="0" i="0" u="none" strike="noStrike" kern="1200" baseline="0" dirty="0">
                <a:solidFill>
                  <a:schemeClr val="tx1"/>
                </a:solidFill>
                <a:latin typeface="+mn-lt"/>
                <a:ea typeface="+mn-ea"/>
                <a:cs typeface="+mn-cs"/>
              </a:rPr>
              <a:t>To find solutions, access to justice needs to be understood from the perspective of the people who experience legal problems. Problems cross the broad spectrum of everyday life. World wild national surveys show highly consistent results. And allow us to talk meaningfully about tailoring justice services to meet peoples needs and expectations.</a:t>
            </a:r>
            <a:r>
              <a:rPr lang="en-CA" dirty="0"/>
              <a:t> Solving</a:t>
            </a:r>
            <a:r>
              <a:rPr lang="en-CA" baseline="0" dirty="0"/>
              <a:t> legal problems so that people can get on with their lives is what justice effectiveness means to me.</a:t>
            </a:r>
            <a:r>
              <a:rPr lang="en-CA" dirty="0"/>
              <a:t> Note too that if you put the people using the system at</a:t>
            </a:r>
            <a:r>
              <a:rPr lang="en-CA" baseline="0" dirty="0"/>
              <a:t> the centre of this timeliness, cost, and simplicity become central values and measurable goals.</a:t>
            </a:r>
          </a:p>
          <a:p>
            <a:endParaRPr lang="en-US" baseline="0" dirty="0"/>
          </a:p>
          <a:p>
            <a:r>
              <a:rPr lang="en-US" baseline="0" dirty="0"/>
              <a:t>It is helpful to think for this as access to a broader range of services than just representation- information and advice are as central to engaging and resolving legal problems as representation is. Martyn Evans Report, </a:t>
            </a:r>
            <a:r>
              <a:rPr lang="en-US" i="1" baseline="0" dirty="0"/>
              <a:t>Rethinking Legal Aid on Legal Aid in Scotland </a:t>
            </a:r>
            <a:r>
              <a:rPr lang="en-US" baseline="0" dirty="0"/>
              <a:t>explores this well. </a:t>
            </a:r>
            <a:endParaRPr lang="en-CA" dirty="0"/>
          </a:p>
        </p:txBody>
      </p:sp>
      <p:sp>
        <p:nvSpPr>
          <p:cNvPr id="4" name="Slide Number Placeholder 3"/>
          <p:cNvSpPr>
            <a:spLocks noGrp="1"/>
          </p:cNvSpPr>
          <p:nvPr>
            <p:ph type="sldNum" sz="quarter" idx="10"/>
          </p:nvPr>
        </p:nvSpPr>
        <p:spPr/>
        <p:txBody>
          <a:bodyPr/>
          <a:lstStyle/>
          <a:p>
            <a:fld id="{6FA0FA98-D562-4A27-BC84-D5F984367AF1}" type="slidenum">
              <a:rPr lang="en-CA" smtClean="0">
                <a:solidFill>
                  <a:prstClr val="black"/>
                </a:solidFill>
              </a:rPr>
              <a:pPr/>
              <a:t>4</a:t>
            </a:fld>
            <a:endParaRPr lang="en-CA">
              <a:solidFill>
                <a:prstClr val="black"/>
              </a:solidFill>
            </a:endParaRPr>
          </a:p>
        </p:txBody>
      </p:sp>
    </p:spTree>
    <p:extLst>
      <p:ext uri="{BB962C8B-B14F-4D97-AF65-F5344CB8AC3E}">
        <p14:creationId xmlns:p14="http://schemas.microsoft.com/office/powerpoint/2010/main" val="2227603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04FC4831-A026-4BD8-8EA3-721FB6B61737}" type="slidenum">
              <a:rPr lang="en-CA" smtClean="0"/>
              <a:t>5</a:t>
            </a:fld>
            <a:endParaRPr lang="en-CA"/>
          </a:p>
        </p:txBody>
      </p:sp>
    </p:spTree>
    <p:extLst>
      <p:ext uri="{BB962C8B-B14F-4D97-AF65-F5344CB8AC3E}">
        <p14:creationId xmlns:p14="http://schemas.microsoft.com/office/powerpoint/2010/main" val="36005005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The</a:t>
            </a:r>
            <a:r>
              <a:rPr lang="en-CA" baseline="0" dirty="0"/>
              <a:t> UN Sustainability Development Goals create n</a:t>
            </a:r>
            <a:r>
              <a:rPr lang="en-CA" dirty="0"/>
              <a:t>ew expectations for governments reporting on justice.</a:t>
            </a:r>
          </a:p>
          <a:p>
            <a:pPr>
              <a:spcBef>
                <a:spcPts val="1600"/>
              </a:spcBef>
            </a:pPr>
            <a:r>
              <a:rPr lang="en-CA" dirty="0"/>
              <a:t>A better understanding of the importance of the Rule of Law means that there are important opportunities for legal aid programs and civil society agencies to partner with government and other public services in improving access to justice and the general well-being of the community.</a:t>
            </a:r>
          </a:p>
          <a:p>
            <a:pPr>
              <a:spcBef>
                <a:spcPts val="1600"/>
              </a:spcBef>
            </a:pPr>
            <a:r>
              <a:rPr lang="en-CA" dirty="0"/>
              <a:t>A better understanding of how people experience legal problems allows for more targeted legal aid interventions designed to get more timely and lasting resolutions of legal problems while empowering people to shape the outcomes achieved.</a:t>
            </a:r>
          </a:p>
          <a:p>
            <a:endParaRPr lang="en-CA" dirty="0"/>
          </a:p>
        </p:txBody>
      </p:sp>
      <p:sp>
        <p:nvSpPr>
          <p:cNvPr id="4" name="Slide Number Placeholder 3"/>
          <p:cNvSpPr>
            <a:spLocks noGrp="1"/>
          </p:cNvSpPr>
          <p:nvPr>
            <p:ph type="sldNum" sz="quarter" idx="10"/>
          </p:nvPr>
        </p:nvSpPr>
        <p:spPr/>
        <p:txBody>
          <a:bodyPr/>
          <a:lstStyle/>
          <a:p>
            <a:fld id="{0E4A3AD6-ECD6-4788-9671-175C692D39A4}" type="slidenum">
              <a:rPr lang="en-CA" smtClean="0"/>
              <a:t>6</a:t>
            </a:fld>
            <a:endParaRPr lang="en-CA"/>
          </a:p>
        </p:txBody>
      </p:sp>
    </p:spTree>
    <p:extLst>
      <p:ext uri="{BB962C8B-B14F-4D97-AF65-F5344CB8AC3E}">
        <p14:creationId xmlns:p14="http://schemas.microsoft.com/office/powerpoint/2010/main" val="37598347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The rule of law is the foundation for the development of peaceful, equitable and prosperous societies. There are four key areas that form the umbrella protection of the rule of law.</a:t>
            </a:r>
          </a:p>
          <a:p>
            <a:endParaRPr lang="en-CA" dirty="0"/>
          </a:p>
          <a:p>
            <a:r>
              <a:rPr lang="en-US" dirty="0"/>
              <a:t>The increased to attention to access to justice as a  key element to the Rule of Law and the ongoing research linking the Rule of Law to economic improvement are becoming incentives for more government engagement with legal aid and access to justice.</a:t>
            </a:r>
          </a:p>
          <a:p>
            <a:endParaRPr lang="en-US" dirty="0"/>
          </a:p>
          <a:p>
            <a:r>
              <a:rPr lang="en-US" dirty="0"/>
              <a:t>See the Lexis/</a:t>
            </a:r>
            <a:r>
              <a:rPr lang="en-US" dirty="0" err="1"/>
              <a:t>Nexis</a:t>
            </a:r>
            <a:r>
              <a:rPr lang="en-US" dirty="0"/>
              <a:t> Rule of Law Impact Tracker which</a:t>
            </a:r>
            <a:r>
              <a:rPr lang="en-US" baseline="0" dirty="0"/>
              <a:t> </a:t>
            </a:r>
            <a:r>
              <a:rPr lang="en-CA" sz="1200" b="0" i="0" kern="1200" dirty="0">
                <a:solidFill>
                  <a:schemeClr val="tx1"/>
                </a:solidFill>
                <a:effectLst/>
                <a:latin typeface="+mn-lt"/>
                <a:ea typeface="+mn-ea"/>
                <a:cs typeface="+mn-cs"/>
              </a:rPr>
              <a:t>quantifies the relationship between rule of law and social and economic development.</a:t>
            </a:r>
            <a:endParaRPr lang="en-CA" dirty="0"/>
          </a:p>
        </p:txBody>
      </p:sp>
      <p:sp>
        <p:nvSpPr>
          <p:cNvPr id="4" name="Slide Number Placeholder 3"/>
          <p:cNvSpPr>
            <a:spLocks noGrp="1"/>
          </p:cNvSpPr>
          <p:nvPr>
            <p:ph type="sldNum" sz="quarter" idx="10"/>
          </p:nvPr>
        </p:nvSpPr>
        <p:spPr/>
        <p:txBody>
          <a:bodyPr/>
          <a:lstStyle/>
          <a:p>
            <a:fld id="{04FC4831-A026-4BD8-8EA3-721FB6B61737}" type="slidenum">
              <a:rPr lang="en-CA" smtClean="0"/>
              <a:t>7</a:t>
            </a:fld>
            <a:endParaRPr lang="en-CA"/>
          </a:p>
        </p:txBody>
      </p:sp>
    </p:spTree>
    <p:extLst>
      <p:ext uri="{BB962C8B-B14F-4D97-AF65-F5344CB8AC3E}">
        <p14:creationId xmlns:p14="http://schemas.microsoft.com/office/powerpoint/2010/main" val="30212316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Steven </a:t>
            </a:r>
            <a:r>
              <a:rPr lang="en-US" dirty="0" err="1"/>
              <a:t>Covey”s</a:t>
            </a:r>
            <a:r>
              <a:rPr lang="en-US" dirty="0"/>
              <a:t> notion of three big rocks is a </a:t>
            </a:r>
            <a:r>
              <a:rPr lang="en-CA" sz="1200" b="0" i="0" kern="1200" dirty="0">
                <a:solidFill>
                  <a:schemeClr val="tx1"/>
                </a:solidFill>
                <a:effectLst/>
                <a:latin typeface="+mn-lt"/>
                <a:ea typeface="+mn-ea"/>
                <a:cs typeface="+mn-cs"/>
              </a:rPr>
              <a:t> a metaphor for setting priorities and goals in life or work. The idea is to identify the three most important things that you want to achieve or focus on, and make sure that you allocate enough time and resources for them.</a:t>
            </a:r>
            <a:endParaRPr lang="en-CA" dirty="0"/>
          </a:p>
        </p:txBody>
      </p:sp>
      <p:sp>
        <p:nvSpPr>
          <p:cNvPr id="4" name="Slide Number Placeholder 3"/>
          <p:cNvSpPr>
            <a:spLocks noGrp="1"/>
          </p:cNvSpPr>
          <p:nvPr>
            <p:ph type="sldNum" sz="quarter" idx="10"/>
          </p:nvPr>
        </p:nvSpPr>
        <p:spPr/>
        <p:txBody>
          <a:bodyPr/>
          <a:lstStyle/>
          <a:p>
            <a:fld id="{04FC4831-A026-4BD8-8EA3-721FB6B61737}" type="slidenum">
              <a:rPr lang="en-CA" smtClean="0"/>
              <a:t>8</a:t>
            </a:fld>
            <a:endParaRPr lang="en-CA"/>
          </a:p>
        </p:txBody>
      </p:sp>
    </p:spTree>
    <p:extLst>
      <p:ext uri="{BB962C8B-B14F-4D97-AF65-F5344CB8AC3E}">
        <p14:creationId xmlns:p14="http://schemas.microsoft.com/office/powerpoint/2010/main" val="31048197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a:t>
            </a:r>
            <a:r>
              <a:rPr lang="en-US" baseline="0" dirty="0"/>
              <a:t> requires a disciplined communication plan and consideration of services that both meet peoples legal needs and are seen to enhance public welfare / rule of law. E.G. Fiji Legal Aid Commission which serves an island nation and chooses expand there  core services to include  wills and coupling that with “road show” outreach services. This program continues and was directly linked to increased funding because of the Wills program’s popularity with the public.</a:t>
            </a:r>
            <a:endParaRPr lang="en-CA" dirty="0"/>
          </a:p>
        </p:txBody>
      </p:sp>
      <p:sp>
        <p:nvSpPr>
          <p:cNvPr id="4" name="Slide Number Placeholder 3"/>
          <p:cNvSpPr>
            <a:spLocks noGrp="1"/>
          </p:cNvSpPr>
          <p:nvPr>
            <p:ph type="sldNum" sz="quarter" idx="10"/>
          </p:nvPr>
        </p:nvSpPr>
        <p:spPr/>
        <p:txBody>
          <a:bodyPr/>
          <a:lstStyle/>
          <a:p>
            <a:fld id="{04FC4831-A026-4BD8-8EA3-721FB6B61737}" type="slidenum">
              <a:rPr lang="en-CA" smtClean="0"/>
              <a:t>9</a:t>
            </a:fld>
            <a:endParaRPr lang="en-CA"/>
          </a:p>
        </p:txBody>
      </p:sp>
    </p:spTree>
    <p:extLst>
      <p:ext uri="{BB962C8B-B14F-4D97-AF65-F5344CB8AC3E}">
        <p14:creationId xmlns:p14="http://schemas.microsoft.com/office/powerpoint/2010/main" val="2104772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E954BB13-7A9B-496C-A16C-3411E2B9B0C8}" type="datetime1">
              <a:rPr lang="en-CA" smtClean="0"/>
              <a:t>2023-11-14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6F7F50A-4958-4F78-A07F-E7FF0EF0DB3B}" type="slidenum">
              <a:rPr lang="en-CA" smtClean="0"/>
              <a:t>‹#›</a:t>
            </a:fld>
            <a:endParaRPr lang="en-CA"/>
          </a:p>
        </p:txBody>
      </p:sp>
    </p:spTree>
    <p:extLst>
      <p:ext uri="{BB962C8B-B14F-4D97-AF65-F5344CB8AC3E}">
        <p14:creationId xmlns:p14="http://schemas.microsoft.com/office/powerpoint/2010/main" val="3695932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9ABFD250-49C5-4D82-91E4-83424C63B29D}" type="datetime1">
              <a:rPr lang="en-CA" smtClean="0"/>
              <a:t>2023-11-14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6F7F50A-4958-4F78-A07F-E7FF0EF0DB3B}" type="slidenum">
              <a:rPr lang="en-CA" smtClean="0"/>
              <a:t>‹#›</a:t>
            </a:fld>
            <a:endParaRPr lang="en-CA"/>
          </a:p>
        </p:txBody>
      </p:sp>
    </p:spTree>
    <p:extLst>
      <p:ext uri="{BB962C8B-B14F-4D97-AF65-F5344CB8AC3E}">
        <p14:creationId xmlns:p14="http://schemas.microsoft.com/office/powerpoint/2010/main" val="20775604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9494C0B2-8D5B-43BA-ACB8-A77EF3F45DFF}" type="datetime1">
              <a:rPr lang="en-CA" smtClean="0"/>
              <a:t>2023-11-14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6F7F50A-4958-4F78-A07F-E7FF0EF0DB3B}" type="slidenum">
              <a:rPr lang="en-CA" smtClean="0"/>
              <a:t>‹#›</a:t>
            </a:fld>
            <a:endParaRPr lang="en-CA"/>
          </a:p>
        </p:txBody>
      </p:sp>
    </p:spTree>
    <p:extLst>
      <p:ext uri="{BB962C8B-B14F-4D97-AF65-F5344CB8AC3E}">
        <p14:creationId xmlns:p14="http://schemas.microsoft.com/office/powerpoint/2010/main" val="3489859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47A401F4-0E13-4994-81A0-79905D3DF2FA}" type="datetime1">
              <a:rPr lang="en-CA" smtClean="0"/>
              <a:t>2023-11-14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6F7F50A-4958-4F78-A07F-E7FF0EF0DB3B}" type="slidenum">
              <a:rPr lang="en-CA" smtClean="0"/>
              <a:t>‹#›</a:t>
            </a:fld>
            <a:endParaRPr lang="en-CA"/>
          </a:p>
        </p:txBody>
      </p:sp>
    </p:spTree>
    <p:extLst>
      <p:ext uri="{BB962C8B-B14F-4D97-AF65-F5344CB8AC3E}">
        <p14:creationId xmlns:p14="http://schemas.microsoft.com/office/powerpoint/2010/main" val="28810123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B1173CE-9742-4A2C-83D3-051B34086732}" type="datetime1">
              <a:rPr lang="en-CA" smtClean="0"/>
              <a:t>2023-11-14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6F7F50A-4958-4F78-A07F-E7FF0EF0DB3B}" type="slidenum">
              <a:rPr lang="en-CA" smtClean="0"/>
              <a:t>‹#›</a:t>
            </a:fld>
            <a:endParaRPr lang="en-CA"/>
          </a:p>
        </p:txBody>
      </p:sp>
    </p:spTree>
    <p:extLst>
      <p:ext uri="{BB962C8B-B14F-4D97-AF65-F5344CB8AC3E}">
        <p14:creationId xmlns:p14="http://schemas.microsoft.com/office/powerpoint/2010/main" val="181345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814957BD-600F-4043-A6B4-C7A50AFC7B66}" type="datetime1">
              <a:rPr lang="en-CA" smtClean="0"/>
              <a:t>2023-11-14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66F7F50A-4958-4F78-A07F-E7FF0EF0DB3B}" type="slidenum">
              <a:rPr lang="en-CA" smtClean="0"/>
              <a:t>‹#›</a:t>
            </a:fld>
            <a:endParaRPr lang="en-CA"/>
          </a:p>
        </p:txBody>
      </p:sp>
    </p:spTree>
    <p:extLst>
      <p:ext uri="{BB962C8B-B14F-4D97-AF65-F5344CB8AC3E}">
        <p14:creationId xmlns:p14="http://schemas.microsoft.com/office/powerpoint/2010/main" val="4019355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1C24F5D9-B111-465B-92ED-6A0A68F0AA60}" type="datetime1">
              <a:rPr lang="en-CA" smtClean="0"/>
              <a:t>2023-11-14</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66F7F50A-4958-4F78-A07F-E7FF0EF0DB3B}" type="slidenum">
              <a:rPr lang="en-CA" smtClean="0"/>
              <a:t>‹#›</a:t>
            </a:fld>
            <a:endParaRPr lang="en-CA"/>
          </a:p>
        </p:txBody>
      </p:sp>
    </p:spTree>
    <p:extLst>
      <p:ext uri="{BB962C8B-B14F-4D97-AF65-F5344CB8AC3E}">
        <p14:creationId xmlns:p14="http://schemas.microsoft.com/office/powerpoint/2010/main" val="2321223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E3A0B6C5-A84D-4F2A-A89D-58703288CE26}" type="datetime1">
              <a:rPr lang="en-CA" smtClean="0"/>
              <a:t>2023-11-14</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66F7F50A-4958-4F78-A07F-E7FF0EF0DB3B}" type="slidenum">
              <a:rPr lang="en-CA" smtClean="0"/>
              <a:t>‹#›</a:t>
            </a:fld>
            <a:endParaRPr lang="en-CA"/>
          </a:p>
        </p:txBody>
      </p:sp>
    </p:spTree>
    <p:extLst>
      <p:ext uri="{BB962C8B-B14F-4D97-AF65-F5344CB8AC3E}">
        <p14:creationId xmlns:p14="http://schemas.microsoft.com/office/powerpoint/2010/main" val="3527707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A588D0-1ABB-44D5-B72C-80754EB08641}" type="datetime1">
              <a:rPr lang="en-CA" smtClean="0"/>
              <a:t>2023-11-14</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66F7F50A-4958-4F78-A07F-E7FF0EF0DB3B}" type="slidenum">
              <a:rPr lang="en-CA" smtClean="0"/>
              <a:t>‹#›</a:t>
            </a:fld>
            <a:endParaRPr lang="en-CA"/>
          </a:p>
        </p:txBody>
      </p:sp>
    </p:spTree>
    <p:extLst>
      <p:ext uri="{BB962C8B-B14F-4D97-AF65-F5344CB8AC3E}">
        <p14:creationId xmlns:p14="http://schemas.microsoft.com/office/powerpoint/2010/main" val="4020459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9EEC8A6-FC99-4903-B527-4BC8A8EE93F5}" type="datetime1">
              <a:rPr lang="en-CA" smtClean="0"/>
              <a:t>2023-11-14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66F7F50A-4958-4F78-A07F-E7FF0EF0DB3B}" type="slidenum">
              <a:rPr lang="en-CA" smtClean="0"/>
              <a:t>‹#›</a:t>
            </a:fld>
            <a:endParaRPr lang="en-CA"/>
          </a:p>
        </p:txBody>
      </p:sp>
    </p:spTree>
    <p:extLst>
      <p:ext uri="{BB962C8B-B14F-4D97-AF65-F5344CB8AC3E}">
        <p14:creationId xmlns:p14="http://schemas.microsoft.com/office/powerpoint/2010/main" val="2101200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0754EB-03C0-493A-8EB3-EDBD4B45C71A}" type="datetime1">
              <a:rPr lang="en-CA" smtClean="0"/>
              <a:t>2023-11-14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66F7F50A-4958-4F78-A07F-E7FF0EF0DB3B}" type="slidenum">
              <a:rPr lang="en-CA" smtClean="0"/>
              <a:t>‹#›</a:t>
            </a:fld>
            <a:endParaRPr lang="en-CA"/>
          </a:p>
        </p:txBody>
      </p:sp>
    </p:spTree>
    <p:extLst>
      <p:ext uri="{BB962C8B-B14F-4D97-AF65-F5344CB8AC3E}">
        <p14:creationId xmlns:p14="http://schemas.microsoft.com/office/powerpoint/2010/main" val="1157789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94660E-5B8C-4556-B365-405AA80C7714}" type="datetime1">
              <a:rPr lang="en-CA" smtClean="0"/>
              <a:t>2023-11-14</a:t>
            </a:fld>
            <a:endParaRPr lang="en-C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F7F50A-4958-4F78-A07F-E7FF0EF0DB3B}" type="slidenum">
              <a:rPr lang="en-CA" smtClean="0"/>
              <a:t>‹#›</a:t>
            </a:fld>
            <a:endParaRPr lang="en-CA"/>
          </a:p>
        </p:txBody>
      </p:sp>
    </p:spTree>
    <p:extLst>
      <p:ext uri="{BB962C8B-B14F-4D97-AF65-F5344CB8AC3E}">
        <p14:creationId xmlns:p14="http://schemas.microsoft.com/office/powerpoint/2010/main" val="36548421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451201"/>
            <a:ext cx="12254591" cy="9190944"/>
          </a:xfrm>
          <a:prstGeom prst="rect">
            <a:avLst/>
          </a:prstGeom>
        </p:spPr>
      </p:pic>
      <p:sp>
        <p:nvSpPr>
          <p:cNvPr id="4" name="Title 3"/>
          <p:cNvSpPr>
            <a:spLocks noGrp="1"/>
          </p:cNvSpPr>
          <p:nvPr>
            <p:ph type="ctrTitle"/>
          </p:nvPr>
        </p:nvSpPr>
        <p:spPr/>
        <p:txBody>
          <a:bodyPr/>
          <a:lstStyle/>
          <a:p>
            <a:r>
              <a:rPr lang="en-US" b="1" i="1" dirty="0"/>
              <a:t>Legal Aid: What’s Next?</a:t>
            </a:r>
            <a:endParaRPr lang="en-CA" b="1" i="1" dirty="0"/>
          </a:p>
        </p:txBody>
      </p:sp>
      <p:sp>
        <p:nvSpPr>
          <p:cNvPr id="5" name="Subtitle 4"/>
          <p:cNvSpPr>
            <a:spLocks noGrp="1"/>
          </p:cNvSpPr>
          <p:nvPr>
            <p:ph type="subTitle" idx="1"/>
          </p:nvPr>
        </p:nvSpPr>
        <p:spPr/>
        <p:txBody>
          <a:bodyPr>
            <a:noAutofit/>
          </a:bodyPr>
          <a:lstStyle/>
          <a:p>
            <a:r>
              <a:rPr lang="en-US" b="1" dirty="0"/>
              <a:t>Mark Benton, KC</a:t>
            </a:r>
          </a:p>
          <a:p>
            <a:r>
              <a:rPr lang="en-US" b="1" dirty="0"/>
              <a:t>2023 International Forum on Legal Aid</a:t>
            </a:r>
          </a:p>
          <a:p>
            <a:r>
              <a:rPr lang="en-US" b="1" dirty="0"/>
              <a:t>Taipei, Taiwan</a:t>
            </a:r>
          </a:p>
          <a:p>
            <a:r>
              <a:rPr lang="en-US" b="1" dirty="0"/>
              <a:t> November 2023</a:t>
            </a:r>
            <a:endParaRPr lang="en-CA" b="1" dirty="0"/>
          </a:p>
        </p:txBody>
      </p:sp>
      <p:sp>
        <p:nvSpPr>
          <p:cNvPr id="6" name="Slide Number Placeholder 5"/>
          <p:cNvSpPr>
            <a:spLocks noGrp="1"/>
          </p:cNvSpPr>
          <p:nvPr>
            <p:ph type="sldNum" sz="quarter" idx="12"/>
          </p:nvPr>
        </p:nvSpPr>
        <p:spPr/>
        <p:txBody>
          <a:bodyPr/>
          <a:lstStyle/>
          <a:p>
            <a:fld id="{66F7F50A-4958-4F78-A07F-E7FF0EF0DB3B}" type="slidenum">
              <a:rPr lang="en-CA" smtClean="0"/>
              <a:t>1</a:t>
            </a:fld>
            <a:endParaRPr lang="en-CA"/>
          </a:p>
        </p:txBody>
      </p:sp>
    </p:spTree>
    <p:extLst>
      <p:ext uri="{BB962C8B-B14F-4D97-AF65-F5344CB8AC3E}">
        <p14:creationId xmlns:p14="http://schemas.microsoft.com/office/powerpoint/2010/main" val="27808972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724261" y="68424"/>
            <a:ext cx="5393093" cy="5570756"/>
          </a:xfrm>
          <a:prstGeom prst="rect">
            <a:avLst/>
          </a:prstGeom>
          <a:noFill/>
        </p:spPr>
        <p:txBody>
          <a:bodyPr wrap="square" rtlCol="0">
            <a:spAutoFit/>
          </a:bodyPr>
          <a:lstStyle/>
          <a:p>
            <a:r>
              <a:rPr lang="en-CA" sz="4000" b="1" dirty="0">
                <a:solidFill>
                  <a:schemeClr val="bg2">
                    <a:lumMod val="25000"/>
                  </a:schemeClr>
                </a:solidFill>
                <a:latin typeface="+mj-lt"/>
              </a:rPr>
              <a:t>            Big Rock #2</a:t>
            </a:r>
          </a:p>
          <a:p>
            <a:pPr>
              <a:spcBef>
                <a:spcPts val="1200"/>
              </a:spcBef>
            </a:pPr>
            <a:r>
              <a:rPr lang="en-CA" sz="3400" dirty="0">
                <a:solidFill>
                  <a:schemeClr val="bg2">
                    <a:lumMod val="25000"/>
                  </a:schemeClr>
                </a:solidFill>
              </a:rPr>
              <a:t>Align with government, lawyers, the Judiciary, NGOs and health care providers to take a whole system approach to justice needs. This will require new collaborative and coordination skills to achieve  client centered outcomes </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6618513" cy="6858000"/>
          </a:xfrm>
          <a:prstGeom prst="rect">
            <a:avLst/>
          </a:prstGeom>
        </p:spPr>
      </p:pic>
      <p:sp>
        <p:nvSpPr>
          <p:cNvPr id="5" name="Slide Number Placeholder 4"/>
          <p:cNvSpPr>
            <a:spLocks noGrp="1"/>
          </p:cNvSpPr>
          <p:nvPr>
            <p:ph type="sldNum" sz="quarter" idx="12"/>
          </p:nvPr>
        </p:nvSpPr>
        <p:spPr/>
        <p:txBody>
          <a:bodyPr/>
          <a:lstStyle/>
          <a:p>
            <a:fld id="{66F7F50A-4958-4F78-A07F-E7FF0EF0DB3B}" type="slidenum">
              <a:rPr lang="en-CA" smtClean="0"/>
              <a:t>10</a:t>
            </a:fld>
            <a:endParaRPr lang="en-CA"/>
          </a:p>
        </p:txBody>
      </p:sp>
    </p:spTree>
    <p:extLst>
      <p:ext uri="{BB962C8B-B14F-4D97-AF65-F5344CB8AC3E}">
        <p14:creationId xmlns:p14="http://schemas.microsoft.com/office/powerpoint/2010/main" val="30038273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9457" y="0"/>
            <a:ext cx="6811072" cy="6811072"/>
          </a:xfrm>
          <a:prstGeom prst="rect">
            <a:avLst/>
          </a:prstGeom>
        </p:spPr>
      </p:pic>
      <p:sp>
        <p:nvSpPr>
          <p:cNvPr id="3" name="TextBox 2"/>
          <p:cNvSpPr txBox="1"/>
          <p:nvPr/>
        </p:nvSpPr>
        <p:spPr>
          <a:xfrm>
            <a:off x="5959366" y="198279"/>
            <a:ext cx="4083728" cy="1200329"/>
          </a:xfrm>
          <a:prstGeom prst="rect">
            <a:avLst/>
          </a:prstGeom>
          <a:noFill/>
        </p:spPr>
        <p:txBody>
          <a:bodyPr wrap="square" rtlCol="0">
            <a:spAutoFit/>
          </a:bodyPr>
          <a:lstStyle/>
          <a:p>
            <a:r>
              <a:rPr lang="en-CA" sz="4000" b="1" dirty="0">
                <a:latin typeface="+mj-lt"/>
              </a:rPr>
              <a:t>Big Rock #3</a:t>
            </a:r>
          </a:p>
          <a:p>
            <a:endParaRPr lang="en-CA" sz="3200" dirty="0"/>
          </a:p>
        </p:txBody>
      </p:sp>
      <p:sp>
        <p:nvSpPr>
          <p:cNvPr id="5" name="Rectangle 4"/>
          <p:cNvSpPr/>
          <p:nvPr/>
        </p:nvSpPr>
        <p:spPr>
          <a:xfrm>
            <a:off x="5959366" y="992373"/>
            <a:ext cx="5807332" cy="5847755"/>
          </a:xfrm>
          <a:prstGeom prst="rect">
            <a:avLst/>
          </a:prstGeom>
        </p:spPr>
        <p:txBody>
          <a:bodyPr wrap="square">
            <a:spAutoFit/>
          </a:bodyPr>
          <a:lstStyle/>
          <a:p>
            <a:r>
              <a:rPr lang="en-US" sz="3400" dirty="0"/>
              <a:t>With the trend towards more client-</a:t>
            </a:r>
            <a:r>
              <a:rPr lang="en-US" sz="3400" dirty="0" err="1"/>
              <a:t>centred</a:t>
            </a:r>
            <a:r>
              <a:rPr lang="en-US" sz="3400" dirty="0"/>
              <a:t> services and the persistence of tech change there will be increasing pressure on legal aid programs to incorporate more non-legal expertise in legal aid delivery and to have greater mastery of the tech environment to support the justice system and achieve better client outcomes.</a:t>
            </a:r>
          </a:p>
        </p:txBody>
      </p:sp>
      <p:sp>
        <p:nvSpPr>
          <p:cNvPr id="6" name="Slide Number Placeholder 5"/>
          <p:cNvSpPr>
            <a:spLocks noGrp="1"/>
          </p:cNvSpPr>
          <p:nvPr>
            <p:ph type="sldNum" sz="quarter" idx="12"/>
          </p:nvPr>
        </p:nvSpPr>
        <p:spPr/>
        <p:txBody>
          <a:bodyPr/>
          <a:lstStyle/>
          <a:p>
            <a:fld id="{66F7F50A-4958-4F78-A07F-E7FF0EF0DB3B}" type="slidenum">
              <a:rPr lang="en-CA" smtClean="0"/>
              <a:t>11</a:t>
            </a:fld>
            <a:endParaRPr lang="en-CA"/>
          </a:p>
        </p:txBody>
      </p:sp>
    </p:spTree>
    <p:extLst>
      <p:ext uri="{BB962C8B-B14F-4D97-AF65-F5344CB8AC3E}">
        <p14:creationId xmlns:p14="http://schemas.microsoft.com/office/powerpoint/2010/main" val="22615852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8209"/>
            <a:ext cx="6809791" cy="6809791"/>
          </a:xfrm>
          <a:prstGeom prst="rect">
            <a:avLst/>
          </a:prstGeom>
        </p:spPr>
      </p:pic>
      <p:sp>
        <p:nvSpPr>
          <p:cNvPr id="5" name="TextBox 4"/>
          <p:cNvSpPr txBox="1"/>
          <p:nvPr/>
        </p:nvSpPr>
        <p:spPr>
          <a:xfrm>
            <a:off x="5884506" y="690464"/>
            <a:ext cx="6021355" cy="3416320"/>
          </a:xfrm>
          <a:prstGeom prst="rect">
            <a:avLst/>
          </a:prstGeom>
          <a:noFill/>
        </p:spPr>
        <p:txBody>
          <a:bodyPr wrap="square" rtlCol="0">
            <a:spAutoFit/>
          </a:bodyPr>
          <a:lstStyle/>
          <a:p>
            <a:r>
              <a:rPr lang="en-US" sz="5400" b="1" dirty="0"/>
              <a:t>Moving the rocks:</a:t>
            </a:r>
          </a:p>
          <a:p>
            <a:r>
              <a:rPr lang="en-US" sz="5400" b="1" dirty="0"/>
              <a:t>Technology as an enabler and an environmental risk</a:t>
            </a:r>
            <a:endParaRPr lang="en-CA" sz="5400" b="1" dirty="0"/>
          </a:p>
        </p:txBody>
      </p:sp>
      <p:sp>
        <p:nvSpPr>
          <p:cNvPr id="4" name="Slide Number Placeholder 3"/>
          <p:cNvSpPr>
            <a:spLocks noGrp="1"/>
          </p:cNvSpPr>
          <p:nvPr>
            <p:ph type="sldNum" sz="quarter" idx="12"/>
          </p:nvPr>
        </p:nvSpPr>
        <p:spPr/>
        <p:txBody>
          <a:bodyPr/>
          <a:lstStyle/>
          <a:p>
            <a:fld id="{66F7F50A-4958-4F78-A07F-E7FF0EF0DB3B}" type="slidenum">
              <a:rPr lang="en-CA" smtClean="0"/>
              <a:t>12</a:t>
            </a:fld>
            <a:endParaRPr lang="en-CA"/>
          </a:p>
        </p:txBody>
      </p:sp>
    </p:spTree>
    <p:extLst>
      <p:ext uri="{BB962C8B-B14F-4D97-AF65-F5344CB8AC3E}">
        <p14:creationId xmlns:p14="http://schemas.microsoft.com/office/powerpoint/2010/main" val="28737025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1331" y="645465"/>
            <a:ext cx="10587134" cy="5447645"/>
          </a:xfrm>
          <a:prstGeom prst="rect">
            <a:avLst/>
          </a:prstGeom>
        </p:spPr>
        <p:txBody>
          <a:bodyPr wrap="square">
            <a:spAutoFit/>
          </a:bodyPr>
          <a:lstStyle/>
          <a:p>
            <a:r>
              <a:rPr lang="en-CA" sz="3600" dirty="0"/>
              <a:t>Four technology strategies to better meet legal aid clients’ needs:</a:t>
            </a:r>
          </a:p>
          <a:p>
            <a:r>
              <a:rPr lang="en-CA" sz="2400" dirty="0"/>
              <a:t> </a:t>
            </a:r>
          </a:p>
          <a:p>
            <a:r>
              <a:rPr lang="en-CA" sz="2800" dirty="0"/>
              <a:t>1. Use tech to support cooperation and collaboration with other agencies to deliver to support early information, advice, referral and access to legal services.</a:t>
            </a:r>
          </a:p>
          <a:p>
            <a:r>
              <a:rPr lang="en-CA" sz="2800" dirty="0"/>
              <a:t>2. The development of online tools to assist those people who can use them. </a:t>
            </a:r>
          </a:p>
          <a:p>
            <a:r>
              <a:rPr lang="en-CA" sz="2800" dirty="0"/>
              <a:t>3. Online support to the delivery of legal services by lawyers, paralegals and others.</a:t>
            </a:r>
          </a:p>
          <a:p>
            <a:r>
              <a:rPr lang="en-CA" sz="2800" dirty="0"/>
              <a:t>4.Innovating- finding new ways to use and advance the use of technology through research, experimentation and implementation</a:t>
            </a:r>
          </a:p>
        </p:txBody>
      </p:sp>
      <p:sp>
        <p:nvSpPr>
          <p:cNvPr id="3" name="Slide Number Placeholder 2"/>
          <p:cNvSpPr>
            <a:spLocks noGrp="1"/>
          </p:cNvSpPr>
          <p:nvPr>
            <p:ph type="sldNum" sz="quarter" idx="12"/>
          </p:nvPr>
        </p:nvSpPr>
        <p:spPr/>
        <p:txBody>
          <a:bodyPr/>
          <a:lstStyle/>
          <a:p>
            <a:fld id="{66F7F50A-4958-4F78-A07F-E7FF0EF0DB3B}" type="slidenum">
              <a:rPr lang="en-CA" smtClean="0"/>
              <a:t>13</a:t>
            </a:fld>
            <a:endParaRPr lang="en-CA"/>
          </a:p>
        </p:txBody>
      </p:sp>
    </p:spTree>
    <p:extLst>
      <p:ext uri="{BB962C8B-B14F-4D97-AF65-F5344CB8AC3E}">
        <p14:creationId xmlns:p14="http://schemas.microsoft.com/office/powerpoint/2010/main" val="18228009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Bias in the algorithms?- almost certainly</a:t>
            </a:r>
            <a:endParaRPr lang="en-CA" dirty="0"/>
          </a:p>
        </p:txBody>
      </p:sp>
      <p:sp>
        <p:nvSpPr>
          <p:cNvPr id="3" name="Content Placeholder 2"/>
          <p:cNvSpPr>
            <a:spLocks noGrp="1"/>
          </p:cNvSpPr>
          <p:nvPr>
            <p:ph idx="1"/>
          </p:nvPr>
        </p:nvSpPr>
        <p:spPr/>
        <p:txBody>
          <a:bodyPr>
            <a:normAutofit lnSpcReduction="10000"/>
          </a:bodyPr>
          <a:lstStyle/>
          <a:p>
            <a:r>
              <a:rPr lang="en-CA" dirty="0"/>
              <a:t>Biases can be imbedded in any of  the data, the design, and the use of the algorithms. </a:t>
            </a:r>
          </a:p>
          <a:p>
            <a:r>
              <a:rPr lang="en-US" i="1" dirty="0"/>
              <a:t>Data</a:t>
            </a:r>
            <a:r>
              <a:rPr lang="en-US" dirty="0"/>
              <a:t> – for example facial recognition software where the data group is different than the subject group</a:t>
            </a:r>
          </a:p>
          <a:p>
            <a:r>
              <a:rPr lang="en-US" i="1" dirty="0"/>
              <a:t>Design</a:t>
            </a:r>
            <a:r>
              <a:rPr lang="en-US" dirty="0"/>
              <a:t> – Where the algorithm does not produce accurate results</a:t>
            </a:r>
          </a:p>
          <a:p>
            <a:r>
              <a:rPr lang="en-US" i="1" dirty="0"/>
              <a:t>Use and interpretation</a:t>
            </a:r>
            <a:r>
              <a:rPr lang="en-US" dirty="0"/>
              <a:t>-Where the user misunderstands or mistakenly interprets the results</a:t>
            </a:r>
          </a:p>
          <a:p>
            <a:r>
              <a:rPr lang="en-US" dirty="0"/>
              <a:t>Note that where rights and entitlements are involved potential bias becomes an important consideration. We need to presume bias in the </a:t>
            </a:r>
            <a:r>
              <a:rPr lang="en-US" dirty="0" err="1"/>
              <a:t>algorithim</a:t>
            </a:r>
            <a:r>
              <a:rPr lang="en-US" dirty="0"/>
              <a:t> based system to address it. </a:t>
            </a:r>
            <a:endParaRPr lang="en-CA" dirty="0"/>
          </a:p>
        </p:txBody>
      </p:sp>
      <p:sp>
        <p:nvSpPr>
          <p:cNvPr id="4" name="Slide Number Placeholder 3"/>
          <p:cNvSpPr>
            <a:spLocks noGrp="1"/>
          </p:cNvSpPr>
          <p:nvPr>
            <p:ph type="sldNum" sz="quarter" idx="12"/>
          </p:nvPr>
        </p:nvSpPr>
        <p:spPr/>
        <p:txBody>
          <a:bodyPr/>
          <a:lstStyle/>
          <a:p>
            <a:fld id="{66F7F50A-4958-4F78-A07F-E7FF0EF0DB3B}" type="slidenum">
              <a:rPr lang="en-CA" smtClean="0"/>
              <a:t>14</a:t>
            </a:fld>
            <a:endParaRPr lang="en-CA"/>
          </a:p>
        </p:txBody>
      </p:sp>
    </p:spTree>
    <p:extLst>
      <p:ext uri="{BB962C8B-B14F-4D97-AF65-F5344CB8AC3E}">
        <p14:creationId xmlns:p14="http://schemas.microsoft.com/office/powerpoint/2010/main" val="23030673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5467" y="0"/>
            <a:ext cx="12327467" cy="6934200"/>
          </a:xfrm>
          <a:prstGeom prst="rect">
            <a:avLst/>
          </a:prstGeom>
        </p:spPr>
      </p:pic>
      <p:sp>
        <p:nvSpPr>
          <p:cNvPr id="5" name="Cloud Callout 4"/>
          <p:cNvSpPr/>
          <p:nvPr/>
        </p:nvSpPr>
        <p:spPr>
          <a:xfrm>
            <a:off x="7641771" y="-206829"/>
            <a:ext cx="5225143" cy="7228115"/>
          </a:xfrm>
          <a:prstGeom prst="cloudCallout">
            <a:avLst>
              <a:gd name="adj1" fmla="val -62308"/>
              <a:gd name="adj2" fmla="val -2694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dirty="0">
                <a:latin typeface="Comic Sans MS" panose="030F0702030302020204" pitchFamily="66" charset="0"/>
              </a:rPr>
              <a:t>Who knew that I had to check that </a:t>
            </a:r>
            <a:r>
              <a:rPr lang="en-US" sz="3200" b="1" i="1" dirty="0" err="1">
                <a:latin typeface="Comic Sans MS" panose="030F0702030302020204" pitchFamily="66" charset="0"/>
              </a:rPr>
              <a:t>ChatGPT</a:t>
            </a:r>
            <a:r>
              <a:rPr lang="en-US" sz="3200" b="1" i="1" dirty="0">
                <a:latin typeface="Comic Sans MS" panose="030F0702030302020204" pitchFamily="66" charset="0"/>
              </a:rPr>
              <a:t> would not fabricate six cases that I used in my brief to the Court?</a:t>
            </a:r>
            <a:endParaRPr lang="en-CA" sz="3200" b="1" i="1" dirty="0">
              <a:latin typeface="Comic Sans MS" panose="030F0702030302020204" pitchFamily="66" charset="0"/>
            </a:endParaRPr>
          </a:p>
        </p:txBody>
      </p:sp>
      <p:sp>
        <p:nvSpPr>
          <p:cNvPr id="6" name="TextBox 5"/>
          <p:cNvSpPr txBox="1"/>
          <p:nvPr/>
        </p:nvSpPr>
        <p:spPr>
          <a:xfrm>
            <a:off x="566057" y="2373086"/>
            <a:ext cx="2601686" cy="2554545"/>
          </a:xfrm>
          <a:prstGeom prst="rect">
            <a:avLst/>
          </a:prstGeom>
          <a:solidFill>
            <a:schemeClr val="bg1">
              <a:lumMod val="85000"/>
            </a:schemeClr>
          </a:solidFill>
          <a:ln>
            <a:solidFill>
              <a:schemeClr val="accent1">
                <a:shade val="50000"/>
              </a:schemeClr>
            </a:solidFill>
          </a:ln>
        </p:spPr>
        <p:txBody>
          <a:bodyPr wrap="square" rtlCol="0">
            <a:spAutoFit/>
          </a:bodyPr>
          <a:lstStyle/>
          <a:p>
            <a:r>
              <a:rPr lang="en-US" sz="3200" b="1" dirty="0"/>
              <a:t>Lawyers need to be aware of the risks of AI assisted research</a:t>
            </a:r>
            <a:endParaRPr lang="en-CA" sz="3200" b="1" dirty="0"/>
          </a:p>
        </p:txBody>
      </p:sp>
      <p:sp>
        <p:nvSpPr>
          <p:cNvPr id="7" name="Slide Number Placeholder 6"/>
          <p:cNvSpPr>
            <a:spLocks noGrp="1"/>
          </p:cNvSpPr>
          <p:nvPr>
            <p:ph type="sldNum" sz="quarter" idx="12"/>
          </p:nvPr>
        </p:nvSpPr>
        <p:spPr/>
        <p:txBody>
          <a:bodyPr/>
          <a:lstStyle/>
          <a:p>
            <a:fld id="{66F7F50A-4958-4F78-A07F-E7FF0EF0DB3B}" type="slidenum">
              <a:rPr lang="en-CA" smtClean="0"/>
              <a:t>15</a:t>
            </a:fld>
            <a:endParaRPr lang="en-CA"/>
          </a:p>
        </p:txBody>
      </p:sp>
    </p:spTree>
    <p:extLst>
      <p:ext uri="{BB962C8B-B14F-4D97-AF65-F5344CB8AC3E}">
        <p14:creationId xmlns:p14="http://schemas.microsoft.com/office/powerpoint/2010/main" val="36427733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t>Algogracy</a:t>
            </a:r>
            <a:r>
              <a:rPr lang="en-US" dirty="0"/>
              <a:t>? Government by algorithm – or worse, program administration by algorithm</a:t>
            </a:r>
            <a:endParaRPr lang="en-CA" dirty="0"/>
          </a:p>
        </p:txBody>
      </p:sp>
      <p:sp>
        <p:nvSpPr>
          <p:cNvPr id="4" name="Content Placeholder 3"/>
          <p:cNvSpPr>
            <a:spLocks noGrp="1"/>
          </p:cNvSpPr>
          <p:nvPr>
            <p:ph idx="1"/>
          </p:nvPr>
        </p:nvSpPr>
        <p:spPr>
          <a:xfrm>
            <a:off x="838200" y="1825625"/>
            <a:ext cx="4648200" cy="4351338"/>
          </a:xfrm>
        </p:spPr>
        <p:txBody>
          <a:bodyPr>
            <a:normAutofit/>
          </a:bodyPr>
          <a:lstStyle/>
          <a:p>
            <a:r>
              <a:rPr lang="en-US" sz="4000" dirty="0"/>
              <a:t>Australia's Robodebt</a:t>
            </a:r>
          </a:p>
          <a:p>
            <a:r>
              <a:rPr lang="en-US" sz="4000" dirty="0"/>
              <a:t>Netherlands  child care benefit scandal</a:t>
            </a:r>
          </a:p>
          <a:p>
            <a:r>
              <a:rPr lang="en-US" sz="4000" dirty="0"/>
              <a:t>English Post Office Scandal</a:t>
            </a:r>
            <a:endParaRPr lang="en-CA" sz="4000" dirty="0"/>
          </a:p>
        </p:txBody>
      </p:sp>
      <p:sp>
        <p:nvSpPr>
          <p:cNvPr id="6" name="Slide Number Placeholder 5"/>
          <p:cNvSpPr>
            <a:spLocks noGrp="1"/>
          </p:cNvSpPr>
          <p:nvPr>
            <p:ph type="sldNum" sz="quarter" idx="12"/>
          </p:nvPr>
        </p:nvSpPr>
        <p:spPr/>
        <p:txBody>
          <a:bodyPr/>
          <a:lstStyle/>
          <a:p>
            <a:fld id="{66F7F50A-4958-4F78-A07F-E7FF0EF0DB3B}" type="slidenum">
              <a:rPr lang="en-CA" smtClean="0"/>
              <a:t>16</a:t>
            </a:fld>
            <a:endParaRPr lang="en-CA"/>
          </a:p>
        </p:txBody>
      </p:sp>
    </p:spTree>
    <p:extLst>
      <p:ext uri="{BB962C8B-B14F-4D97-AF65-F5344CB8AC3E}">
        <p14:creationId xmlns:p14="http://schemas.microsoft.com/office/powerpoint/2010/main" val="23005243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 y="-91847"/>
            <a:ext cx="12355286" cy="6949848"/>
          </a:xfrm>
          <a:prstGeom prst="rect">
            <a:avLst/>
          </a:prstGeom>
        </p:spPr>
      </p:pic>
      <p:sp>
        <p:nvSpPr>
          <p:cNvPr id="4" name="TextBox 3"/>
          <p:cNvSpPr txBox="1"/>
          <p:nvPr/>
        </p:nvSpPr>
        <p:spPr>
          <a:xfrm>
            <a:off x="9089571" y="566057"/>
            <a:ext cx="2242458" cy="646331"/>
          </a:xfrm>
          <a:prstGeom prst="rect">
            <a:avLst/>
          </a:prstGeom>
          <a:noFill/>
        </p:spPr>
        <p:txBody>
          <a:bodyPr wrap="square" rtlCol="0">
            <a:spAutoFit/>
          </a:bodyPr>
          <a:lstStyle/>
          <a:p>
            <a:r>
              <a:rPr lang="en-US" dirty="0"/>
              <a:t>England’s Post Office scandal</a:t>
            </a:r>
            <a:endParaRPr lang="en-CA" dirty="0"/>
          </a:p>
        </p:txBody>
      </p:sp>
      <p:sp>
        <p:nvSpPr>
          <p:cNvPr id="5" name="Slide Number Placeholder 4"/>
          <p:cNvSpPr>
            <a:spLocks noGrp="1"/>
          </p:cNvSpPr>
          <p:nvPr>
            <p:ph type="sldNum" sz="quarter" idx="12"/>
          </p:nvPr>
        </p:nvSpPr>
        <p:spPr/>
        <p:txBody>
          <a:bodyPr/>
          <a:lstStyle/>
          <a:p>
            <a:fld id="{66F7F50A-4958-4F78-A07F-E7FF0EF0DB3B}" type="slidenum">
              <a:rPr lang="en-CA" smtClean="0"/>
              <a:t>17</a:t>
            </a:fld>
            <a:endParaRPr lang="en-CA"/>
          </a:p>
        </p:txBody>
      </p:sp>
    </p:spTree>
    <p:extLst>
      <p:ext uri="{BB962C8B-B14F-4D97-AF65-F5344CB8AC3E}">
        <p14:creationId xmlns:p14="http://schemas.microsoft.com/office/powerpoint/2010/main" val="30763547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Some opportunities</a:t>
            </a:r>
            <a:endParaRPr lang="en-CA" b="1" dirty="0"/>
          </a:p>
        </p:txBody>
      </p:sp>
      <p:sp>
        <p:nvSpPr>
          <p:cNvPr id="3" name="Content Placeholder 2"/>
          <p:cNvSpPr>
            <a:spLocks noGrp="1"/>
          </p:cNvSpPr>
          <p:nvPr>
            <p:ph idx="1"/>
          </p:nvPr>
        </p:nvSpPr>
        <p:spPr/>
        <p:txBody>
          <a:bodyPr/>
          <a:lstStyle/>
          <a:p>
            <a:r>
              <a:rPr lang="en-US" dirty="0"/>
              <a:t>Guided Pathways</a:t>
            </a:r>
          </a:p>
          <a:p>
            <a:r>
              <a:rPr lang="en-US" dirty="0"/>
              <a:t>Document assembly</a:t>
            </a:r>
          </a:p>
          <a:p>
            <a:r>
              <a:rPr lang="en-US" dirty="0"/>
              <a:t>Generative AI: Chat GPT, and others </a:t>
            </a:r>
          </a:p>
          <a:p>
            <a:r>
              <a:rPr lang="en-US" dirty="0"/>
              <a:t>Cheaper, faster, better support to service providers</a:t>
            </a:r>
            <a:endParaRPr lang="en-CA" dirty="0"/>
          </a:p>
        </p:txBody>
      </p:sp>
      <p:sp>
        <p:nvSpPr>
          <p:cNvPr id="4" name="Slide Number Placeholder 3"/>
          <p:cNvSpPr>
            <a:spLocks noGrp="1"/>
          </p:cNvSpPr>
          <p:nvPr>
            <p:ph type="sldNum" sz="quarter" idx="12"/>
          </p:nvPr>
        </p:nvSpPr>
        <p:spPr/>
        <p:txBody>
          <a:bodyPr/>
          <a:lstStyle/>
          <a:p>
            <a:fld id="{66F7F50A-4958-4F78-A07F-E7FF0EF0DB3B}" type="slidenum">
              <a:rPr lang="en-CA" smtClean="0"/>
              <a:t>18</a:t>
            </a:fld>
            <a:endParaRPr lang="en-CA"/>
          </a:p>
        </p:txBody>
      </p:sp>
    </p:spTree>
    <p:extLst>
      <p:ext uri="{BB962C8B-B14F-4D97-AF65-F5344CB8AC3E}">
        <p14:creationId xmlns:p14="http://schemas.microsoft.com/office/powerpoint/2010/main" val="42017540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screen">
            <a:extLst>
              <a:ext uri="{28A0092B-C50C-407E-A947-70E740481C1C}">
                <a14:useLocalDpi xmlns:a14="http://schemas.microsoft.com/office/drawing/2010/main" val="0"/>
              </a:ext>
            </a:extLst>
          </a:blip>
          <a:stretch>
            <a:fillRect/>
          </a:stretch>
        </p:blipFill>
        <p:spPr>
          <a:xfrm>
            <a:off x="-83633" y="0"/>
            <a:ext cx="12458791" cy="7372404"/>
          </a:xfrm>
          <a:prstGeom prst="rect">
            <a:avLst/>
          </a:prstGeom>
        </p:spPr>
      </p:pic>
      <p:sp>
        <p:nvSpPr>
          <p:cNvPr id="5" name="Slide Number Placeholder 4"/>
          <p:cNvSpPr>
            <a:spLocks noGrp="1"/>
          </p:cNvSpPr>
          <p:nvPr>
            <p:ph type="sldNum" sz="quarter" idx="12"/>
          </p:nvPr>
        </p:nvSpPr>
        <p:spPr/>
        <p:txBody>
          <a:bodyPr/>
          <a:lstStyle/>
          <a:p>
            <a:fld id="{66F7F50A-4958-4F78-A07F-E7FF0EF0DB3B}" type="slidenum">
              <a:rPr lang="en-CA" smtClean="0"/>
              <a:t>19</a:t>
            </a:fld>
            <a:endParaRPr lang="en-CA"/>
          </a:p>
        </p:txBody>
      </p:sp>
    </p:spTree>
    <p:extLst>
      <p:ext uri="{BB962C8B-B14F-4D97-AF65-F5344CB8AC3E}">
        <p14:creationId xmlns:p14="http://schemas.microsoft.com/office/powerpoint/2010/main" val="1766190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7894" y="4559557"/>
            <a:ext cx="2914048" cy="2165187"/>
          </a:xfrm>
          <a:prstGeom prst="rect">
            <a:avLst/>
          </a:prstGeom>
        </p:spPr>
      </p:pic>
      <p:pic>
        <p:nvPicPr>
          <p:cNvPr id="6" name="Picture 5"/>
          <p:cNvPicPr>
            <a:picLocks noChangeAspect="1"/>
          </p:cNvPicPr>
          <p:nvPr/>
        </p:nvPicPr>
        <p:blipFill>
          <a:blip r:embed="rId4" cstate="screen">
            <a:extLst>
              <a:ext uri="{28A0092B-C50C-407E-A947-70E740481C1C}">
                <a14:useLocalDpi xmlns:a14="http://schemas.microsoft.com/office/drawing/2010/main" val="0"/>
              </a:ext>
            </a:extLst>
          </a:blip>
          <a:stretch>
            <a:fillRect/>
          </a:stretch>
        </p:blipFill>
        <p:spPr>
          <a:xfrm>
            <a:off x="-796212" y="758298"/>
            <a:ext cx="4600614" cy="2875384"/>
          </a:xfrm>
          <a:prstGeom prst="rect">
            <a:avLst/>
          </a:prstGeom>
        </p:spPr>
      </p:pic>
      <p:sp>
        <p:nvSpPr>
          <p:cNvPr id="2" name="TextBox 1"/>
          <p:cNvSpPr txBox="1"/>
          <p:nvPr/>
        </p:nvSpPr>
        <p:spPr>
          <a:xfrm>
            <a:off x="3031941" y="997140"/>
            <a:ext cx="2777920" cy="2616101"/>
          </a:xfrm>
          <a:prstGeom prst="rect">
            <a:avLst/>
          </a:prstGeom>
          <a:noFill/>
          <a:ln>
            <a:solidFill>
              <a:schemeClr val="tx1"/>
            </a:solidFill>
          </a:ln>
        </p:spPr>
        <p:txBody>
          <a:bodyPr wrap="square" rtlCol="0">
            <a:spAutoFit/>
          </a:bodyPr>
          <a:lstStyle/>
          <a:p>
            <a:r>
              <a:rPr lang="en-US" sz="3600" dirty="0"/>
              <a:t>Prof. Dame Hazel </a:t>
            </a:r>
            <a:r>
              <a:rPr lang="en-US" sz="3600" dirty="0" err="1"/>
              <a:t>Genn</a:t>
            </a:r>
            <a:r>
              <a:rPr lang="en-US" sz="3600" dirty="0"/>
              <a:t>,</a:t>
            </a:r>
            <a:r>
              <a:rPr lang="en-CA" dirty="0"/>
              <a:t> </a:t>
            </a:r>
            <a:r>
              <a:rPr lang="en-CA" sz="3600" dirty="0"/>
              <a:t>DBE,</a:t>
            </a:r>
            <a:r>
              <a:rPr lang="en-CA" sz="2000" dirty="0"/>
              <a:t> KC (Hon), FBA</a:t>
            </a:r>
            <a:endParaRPr lang="en-US" sz="2000" dirty="0"/>
          </a:p>
          <a:p>
            <a:r>
              <a:rPr lang="en-US" sz="3600" dirty="0"/>
              <a:t> </a:t>
            </a:r>
            <a:endParaRPr lang="en-CA" sz="3600" dirty="0"/>
          </a:p>
        </p:txBody>
      </p:sp>
      <p:sp>
        <p:nvSpPr>
          <p:cNvPr id="3" name="TextBox 2"/>
          <p:cNvSpPr txBox="1"/>
          <p:nvPr/>
        </p:nvSpPr>
        <p:spPr>
          <a:xfrm>
            <a:off x="3031942" y="4963903"/>
            <a:ext cx="2777919" cy="1200329"/>
          </a:xfrm>
          <a:prstGeom prst="rect">
            <a:avLst/>
          </a:prstGeom>
          <a:noFill/>
          <a:ln>
            <a:solidFill>
              <a:schemeClr val="tx1"/>
            </a:solidFill>
          </a:ln>
        </p:spPr>
        <p:txBody>
          <a:bodyPr wrap="square" rtlCol="0">
            <a:spAutoFit/>
          </a:bodyPr>
          <a:lstStyle/>
          <a:p>
            <a:r>
              <a:rPr lang="en-US" sz="3600" dirty="0"/>
              <a:t>Roger Smith OBE</a:t>
            </a:r>
            <a:endParaRPr lang="en-CA" sz="3600" dirty="0"/>
          </a:p>
        </p:txBody>
      </p:sp>
      <p:sp>
        <p:nvSpPr>
          <p:cNvPr id="4" name="TextBox 3"/>
          <p:cNvSpPr txBox="1"/>
          <p:nvPr/>
        </p:nvSpPr>
        <p:spPr>
          <a:xfrm>
            <a:off x="1852437" y="136849"/>
            <a:ext cx="8317930" cy="707886"/>
          </a:xfrm>
          <a:prstGeom prst="rect">
            <a:avLst/>
          </a:prstGeom>
          <a:noFill/>
        </p:spPr>
        <p:txBody>
          <a:bodyPr wrap="square" rtlCol="0">
            <a:spAutoFit/>
          </a:bodyPr>
          <a:lstStyle/>
          <a:p>
            <a:r>
              <a:rPr lang="en-US" sz="4000" b="1" dirty="0"/>
              <a:t>Acknowledgments and Appreciations</a:t>
            </a:r>
            <a:endParaRPr lang="en-CA" sz="4000" b="1" dirty="0"/>
          </a:p>
        </p:txBody>
      </p:sp>
      <p:pic>
        <p:nvPicPr>
          <p:cNvPr id="1026" name="Picture 2" descr="Peter van den Biggelaar benoemd tot Officier in de Orde van Oranje-Nassau in Gestel | Sint ..."/>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10277" y="805433"/>
            <a:ext cx="2047634" cy="278111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Alan Paterson - International Legal Aid Group"/>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10277" y="4321047"/>
            <a:ext cx="1981068" cy="2403697"/>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8577942" y="1524000"/>
            <a:ext cx="2214465" cy="1754326"/>
          </a:xfrm>
          <a:prstGeom prst="rect">
            <a:avLst/>
          </a:prstGeom>
          <a:noFill/>
          <a:ln>
            <a:solidFill>
              <a:schemeClr val="tx1"/>
            </a:solidFill>
          </a:ln>
        </p:spPr>
        <p:txBody>
          <a:bodyPr wrap="square" rtlCol="0">
            <a:spAutoFit/>
          </a:bodyPr>
          <a:lstStyle/>
          <a:p>
            <a:r>
              <a:rPr lang="en-US" sz="3600" dirty="0"/>
              <a:t>Peter van den </a:t>
            </a:r>
            <a:r>
              <a:rPr lang="en-US" sz="3600" dirty="0" err="1"/>
              <a:t>Biggelaar</a:t>
            </a:r>
            <a:endParaRPr lang="en-CA" sz="3600" dirty="0"/>
          </a:p>
        </p:txBody>
      </p:sp>
      <p:sp>
        <p:nvSpPr>
          <p:cNvPr id="8" name="TextBox 7"/>
          <p:cNvSpPr txBox="1"/>
          <p:nvPr/>
        </p:nvSpPr>
        <p:spPr>
          <a:xfrm>
            <a:off x="8723909" y="4656127"/>
            <a:ext cx="3249146" cy="1815882"/>
          </a:xfrm>
          <a:prstGeom prst="rect">
            <a:avLst/>
          </a:prstGeom>
          <a:noFill/>
          <a:ln>
            <a:solidFill>
              <a:schemeClr val="tx1"/>
            </a:solidFill>
          </a:ln>
        </p:spPr>
        <p:txBody>
          <a:bodyPr wrap="square" rtlCol="0">
            <a:spAutoFit/>
          </a:bodyPr>
          <a:lstStyle/>
          <a:p>
            <a:r>
              <a:rPr lang="en-CA" sz="3600" dirty="0"/>
              <a:t>Prof. Alan Patterson, OBE </a:t>
            </a:r>
            <a:r>
              <a:rPr lang="en-CA" sz="2000" dirty="0">
                <a:latin typeface="Roboto"/>
              </a:rPr>
              <a:t>FRSE, FRCP </a:t>
            </a:r>
            <a:r>
              <a:rPr lang="en-CA" sz="2000" dirty="0" err="1">
                <a:latin typeface="Roboto"/>
              </a:rPr>
              <a:t>Edin</a:t>
            </a:r>
            <a:r>
              <a:rPr lang="en-CA" sz="2000" dirty="0">
                <a:latin typeface="Roboto"/>
              </a:rPr>
              <a:t>, FRSA, </a:t>
            </a:r>
            <a:r>
              <a:rPr lang="en-CA" sz="2000" dirty="0" err="1">
                <a:latin typeface="Roboto"/>
              </a:rPr>
              <a:t>FAcSS</a:t>
            </a:r>
            <a:r>
              <a:rPr lang="en-CA" sz="2000" dirty="0">
                <a:latin typeface="Roboto"/>
              </a:rPr>
              <a:t> </a:t>
            </a:r>
            <a:endParaRPr lang="en-CA" sz="2000" dirty="0"/>
          </a:p>
        </p:txBody>
      </p:sp>
      <p:sp>
        <p:nvSpPr>
          <p:cNvPr id="9" name="Slide Number Placeholder 8"/>
          <p:cNvSpPr>
            <a:spLocks noGrp="1"/>
          </p:cNvSpPr>
          <p:nvPr>
            <p:ph type="sldNum" sz="quarter" idx="12"/>
          </p:nvPr>
        </p:nvSpPr>
        <p:spPr/>
        <p:txBody>
          <a:bodyPr/>
          <a:lstStyle/>
          <a:p>
            <a:fld id="{66F7F50A-4958-4F78-A07F-E7FF0EF0DB3B}" type="slidenum">
              <a:rPr lang="en-CA" smtClean="0"/>
              <a:t>2</a:t>
            </a:fld>
            <a:endParaRPr lang="en-CA" dirty="0"/>
          </a:p>
        </p:txBody>
      </p:sp>
    </p:spTree>
    <p:extLst>
      <p:ext uri="{BB962C8B-B14F-4D97-AF65-F5344CB8AC3E}">
        <p14:creationId xmlns:p14="http://schemas.microsoft.com/office/powerpoint/2010/main" val="5600605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hade val="50000"/>
              </a:schemeClr>
            </a:solidFill>
          </a:ln>
        </p:spPr>
        <p:txBody>
          <a:bodyPr/>
          <a:lstStyle/>
          <a:p>
            <a:r>
              <a:rPr lang="en-US" dirty="0"/>
              <a:t>Rechtwijzer and the guided pathways</a:t>
            </a:r>
            <a:endParaRPr lang="en-CA" dirty="0"/>
          </a:p>
        </p:txBody>
      </p:sp>
      <p:sp>
        <p:nvSpPr>
          <p:cNvPr id="3" name="Content Placeholder 2"/>
          <p:cNvSpPr>
            <a:spLocks noGrp="1"/>
          </p:cNvSpPr>
          <p:nvPr>
            <p:ph idx="1"/>
          </p:nvPr>
        </p:nvSpPr>
        <p:spPr/>
        <p:txBody>
          <a:bodyPr>
            <a:normAutofit fontScale="85000" lnSpcReduction="20000"/>
          </a:bodyPr>
          <a:lstStyle/>
          <a:p>
            <a:r>
              <a:rPr lang="en-US" dirty="0"/>
              <a:t>2007-Dutch Legal Aid Board launches Rechtswijzer a guided pathways approach to client triage it was developed as a collaboration involving Netherlands Legal Aid, Netherland Ministry of Justice and Netherlands lawyers among others </a:t>
            </a:r>
          </a:p>
          <a:p>
            <a:r>
              <a:rPr lang="en-US" dirty="0"/>
              <a:t>2012- Bigger platform and international approach  to be self funded</a:t>
            </a:r>
          </a:p>
          <a:p>
            <a:r>
              <a:rPr lang="en-US" dirty="0"/>
              <a:t>2014- Rechtwijzer 2.0 launches as a collaboration of the Dutch Legal Aid Board, the NGO </a:t>
            </a:r>
            <a:r>
              <a:rPr lang="en-US" dirty="0" err="1"/>
              <a:t>HiiL</a:t>
            </a:r>
            <a:r>
              <a:rPr lang="en-US" dirty="0"/>
              <a:t>, and </a:t>
            </a:r>
            <a:r>
              <a:rPr lang="en-US" dirty="0" err="1"/>
              <a:t>Modria</a:t>
            </a:r>
            <a:r>
              <a:rPr lang="en-US" dirty="0"/>
              <a:t> (now Tyler Technologies) to be self funded.</a:t>
            </a:r>
          </a:p>
          <a:p>
            <a:r>
              <a:rPr lang="en-US" dirty="0"/>
              <a:t>2014 and 15 – Legal Aid BC begins its work to tailor Rechtwijzer to meet a more modest client information target including the negotiation platform that launches as MyLawBC</a:t>
            </a:r>
          </a:p>
          <a:p>
            <a:r>
              <a:rPr lang="en-US" dirty="0"/>
              <a:t>2017- End of collaboration on Rechtwijzer 2.0 although the Dutch Legal Aid Board continues to operate a lighter version as part of its operations</a:t>
            </a:r>
          </a:p>
          <a:p>
            <a:r>
              <a:rPr lang="en-US" dirty="0"/>
              <a:t>2022 </a:t>
            </a:r>
            <a:r>
              <a:rPr lang="en-US" dirty="0" err="1"/>
              <a:t>LegalAidBC</a:t>
            </a:r>
            <a:r>
              <a:rPr lang="en-US" dirty="0"/>
              <a:t> discontinues the MyLawBC program. The ongoing cost was considered too high for the services delivered</a:t>
            </a:r>
          </a:p>
          <a:p>
            <a:endParaRPr lang="en-US" dirty="0"/>
          </a:p>
          <a:p>
            <a:endParaRPr lang="en-CA" dirty="0"/>
          </a:p>
        </p:txBody>
      </p:sp>
      <p:sp>
        <p:nvSpPr>
          <p:cNvPr id="4" name="Slide Number Placeholder 3"/>
          <p:cNvSpPr>
            <a:spLocks noGrp="1"/>
          </p:cNvSpPr>
          <p:nvPr>
            <p:ph type="sldNum" sz="quarter" idx="12"/>
          </p:nvPr>
        </p:nvSpPr>
        <p:spPr/>
        <p:txBody>
          <a:bodyPr/>
          <a:lstStyle/>
          <a:p>
            <a:fld id="{66F7F50A-4958-4F78-A07F-E7FF0EF0DB3B}" type="slidenum">
              <a:rPr lang="en-CA" smtClean="0"/>
              <a:t>20</a:t>
            </a:fld>
            <a:endParaRPr lang="en-CA"/>
          </a:p>
        </p:txBody>
      </p:sp>
    </p:spTree>
    <p:extLst>
      <p:ext uri="{BB962C8B-B14F-4D97-AF65-F5344CB8AC3E}">
        <p14:creationId xmlns:p14="http://schemas.microsoft.com/office/powerpoint/2010/main" val="12454787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we learned from Rechtwijzer and MyLawBC </a:t>
            </a:r>
            <a:endParaRPr lang="en-CA" b="1" dirty="0"/>
          </a:p>
        </p:txBody>
      </p:sp>
      <p:sp>
        <p:nvSpPr>
          <p:cNvPr id="3" name="Content Placeholder 2"/>
          <p:cNvSpPr>
            <a:spLocks noGrp="1"/>
          </p:cNvSpPr>
          <p:nvPr>
            <p:ph idx="1"/>
          </p:nvPr>
        </p:nvSpPr>
        <p:spPr>
          <a:ln>
            <a:solidFill>
              <a:schemeClr val="accent1">
                <a:shade val="50000"/>
              </a:schemeClr>
            </a:solidFill>
          </a:ln>
        </p:spPr>
        <p:txBody>
          <a:bodyPr>
            <a:normAutofit fontScale="92500"/>
          </a:bodyPr>
          <a:lstStyle/>
          <a:p>
            <a:r>
              <a:rPr lang="en-US" dirty="0"/>
              <a:t>Tech applications require project discipline and dedicated resources</a:t>
            </a:r>
          </a:p>
          <a:p>
            <a:r>
              <a:rPr lang="en-US" dirty="0"/>
              <a:t>Collaborations are necessary but messy and hard to do well.</a:t>
            </a:r>
          </a:p>
          <a:p>
            <a:r>
              <a:rPr lang="en-US" dirty="0"/>
              <a:t>Some but not all the people in the legal aid client group have the digital skills and digital comfort to use online legal services.</a:t>
            </a:r>
          </a:p>
          <a:p>
            <a:r>
              <a:rPr lang="en-US" dirty="0"/>
              <a:t>Using tech to support service delivery builds capacity to both do more delivery and to understand legal aid delivery better – it changes your organization and </a:t>
            </a:r>
          </a:p>
          <a:p>
            <a:r>
              <a:rPr lang="en-US" dirty="0"/>
              <a:t>Many service delivery professionals are skeptical of the idea of tech based legal services but many end up using them to help them help their clients.</a:t>
            </a:r>
          </a:p>
          <a:p>
            <a:r>
              <a:rPr lang="en-US" dirty="0"/>
              <a:t>It changed the way I think about legal aid services.</a:t>
            </a:r>
          </a:p>
          <a:p>
            <a:endParaRPr lang="en-CA" dirty="0"/>
          </a:p>
        </p:txBody>
      </p:sp>
      <p:sp>
        <p:nvSpPr>
          <p:cNvPr id="4" name="Slide Number Placeholder 3"/>
          <p:cNvSpPr>
            <a:spLocks noGrp="1"/>
          </p:cNvSpPr>
          <p:nvPr>
            <p:ph type="sldNum" sz="quarter" idx="12"/>
          </p:nvPr>
        </p:nvSpPr>
        <p:spPr/>
        <p:txBody>
          <a:bodyPr/>
          <a:lstStyle/>
          <a:p>
            <a:fld id="{66F7F50A-4958-4F78-A07F-E7FF0EF0DB3B}" type="slidenum">
              <a:rPr lang="en-CA" smtClean="0"/>
              <a:t>21</a:t>
            </a:fld>
            <a:endParaRPr lang="en-CA"/>
          </a:p>
        </p:txBody>
      </p:sp>
    </p:spTree>
    <p:extLst>
      <p:ext uri="{BB962C8B-B14F-4D97-AF65-F5344CB8AC3E}">
        <p14:creationId xmlns:p14="http://schemas.microsoft.com/office/powerpoint/2010/main" val="4507461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3408" y="967062"/>
            <a:ext cx="11207416" cy="4967207"/>
          </a:xfrm>
          <a:prstGeom prst="rect">
            <a:avLst/>
          </a:prstGeom>
        </p:spPr>
      </p:pic>
      <p:sp>
        <p:nvSpPr>
          <p:cNvPr id="4" name="TextBox 3"/>
          <p:cNvSpPr txBox="1"/>
          <p:nvPr/>
        </p:nvSpPr>
        <p:spPr>
          <a:xfrm>
            <a:off x="578498" y="335902"/>
            <a:ext cx="10699102" cy="523220"/>
          </a:xfrm>
          <a:prstGeom prst="rect">
            <a:avLst/>
          </a:prstGeom>
          <a:noFill/>
        </p:spPr>
        <p:txBody>
          <a:bodyPr wrap="square" rtlCol="0">
            <a:spAutoFit/>
          </a:bodyPr>
          <a:lstStyle/>
          <a:p>
            <a:r>
              <a:rPr lang="en-US" sz="2800" dirty="0"/>
              <a:t>Dutch Legal Aid Board Services Schematic</a:t>
            </a:r>
            <a:endParaRPr lang="en-CA" sz="2800" dirty="0"/>
          </a:p>
        </p:txBody>
      </p:sp>
      <p:sp>
        <p:nvSpPr>
          <p:cNvPr id="5" name="Slide Number Placeholder 4"/>
          <p:cNvSpPr>
            <a:spLocks noGrp="1"/>
          </p:cNvSpPr>
          <p:nvPr>
            <p:ph type="sldNum" sz="quarter" idx="12"/>
          </p:nvPr>
        </p:nvSpPr>
        <p:spPr/>
        <p:txBody>
          <a:bodyPr/>
          <a:lstStyle/>
          <a:p>
            <a:fld id="{66F7F50A-4958-4F78-A07F-E7FF0EF0DB3B}" type="slidenum">
              <a:rPr lang="en-CA" smtClean="0"/>
              <a:t>22</a:t>
            </a:fld>
            <a:endParaRPr lang="en-CA"/>
          </a:p>
        </p:txBody>
      </p:sp>
    </p:spTree>
    <p:extLst>
      <p:ext uri="{BB962C8B-B14F-4D97-AF65-F5344CB8AC3E}">
        <p14:creationId xmlns:p14="http://schemas.microsoft.com/office/powerpoint/2010/main" val="26057924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hade val="50000"/>
              </a:schemeClr>
            </a:solidFill>
          </a:ln>
        </p:spPr>
        <p:txBody>
          <a:bodyPr/>
          <a:lstStyle/>
          <a:p>
            <a:r>
              <a:rPr lang="en-US" b="1" dirty="0"/>
              <a:t>Document assembly</a:t>
            </a:r>
            <a:endParaRPr lang="en-CA" b="1" dirty="0"/>
          </a:p>
        </p:txBody>
      </p:sp>
      <p:sp>
        <p:nvSpPr>
          <p:cNvPr id="3" name="Content Placeholder 2"/>
          <p:cNvSpPr>
            <a:spLocks noGrp="1"/>
          </p:cNvSpPr>
          <p:nvPr>
            <p:ph idx="1"/>
          </p:nvPr>
        </p:nvSpPr>
        <p:spPr/>
        <p:txBody>
          <a:bodyPr>
            <a:normAutofit lnSpcReduction="10000"/>
          </a:bodyPr>
          <a:lstStyle/>
          <a:p>
            <a:r>
              <a:rPr lang="en-US" b="1" dirty="0"/>
              <a:t>Rechtwijzer</a:t>
            </a:r>
          </a:p>
          <a:p>
            <a:r>
              <a:rPr lang="en-CA" b="1" dirty="0" err="1"/>
              <a:t>LawHelp</a:t>
            </a:r>
            <a:r>
              <a:rPr lang="en-CA" b="1" dirty="0"/>
              <a:t> Interactive</a:t>
            </a:r>
            <a:r>
              <a:rPr lang="en-CA" dirty="0"/>
              <a:t>: An online platform that provides free legal document assembly services for low-income people and pro bono lawyers in the United States. It uses </a:t>
            </a:r>
            <a:r>
              <a:rPr lang="en-CA" dirty="0" err="1"/>
              <a:t>HotDocs</a:t>
            </a:r>
            <a:r>
              <a:rPr lang="en-CA" dirty="0"/>
              <a:t> and A2J Author software to create interactive interviews that guide users through the process of generating legal documents.</a:t>
            </a:r>
          </a:p>
          <a:p>
            <a:r>
              <a:rPr lang="en-CA" b="1" dirty="0"/>
              <a:t>New York State Courts Access to Justice Program</a:t>
            </a:r>
            <a:r>
              <a:rPr lang="en-CA" dirty="0"/>
              <a:t>: A program that develops and implements online document assembly projects for court users who do not have a lawyer. It uses A2J Author software to create user-friendly web-based applications that produce court documents for various matters. </a:t>
            </a:r>
          </a:p>
        </p:txBody>
      </p:sp>
      <p:sp>
        <p:nvSpPr>
          <p:cNvPr id="4" name="Slide Number Placeholder 3"/>
          <p:cNvSpPr>
            <a:spLocks noGrp="1"/>
          </p:cNvSpPr>
          <p:nvPr>
            <p:ph type="sldNum" sz="quarter" idx="12"/>
          </p:nvPr>
        </p:nvSpPr>
        <p:spPr/>
        <p:txBody>
          <a:bodyPr/>
          <a:lstStyle/>
          <a:p>
            <a:fld id="{66F7F50A-4958-4F78-A07F-E7FF0EF0DB3B}" type="slidenum">
              <a:rPr lang="en-CA" smtClean="0"/>
              <a:t>23</a:t>
            </a:fld>
            <a:endParaRPr lang="en-CA"/>
          </a:p>
        </p:txBody>
      </p:sp>
    </p:spTree>
    <p:extLst>
      <p:ext uri="{BB962C8B-B14F-4D97-AF65-F5344CB8AC3E}">
        <p14:creationId xmlns:p14="http://schemas.microsoft.com/office/powerpoint/2010/main" val="41489016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hade val="50000"/>
              </a:schemeClr>
            </a:solidFill>
          </a:ln>
        </p:spPr>
        <p:txBody>
          <a:bodyPr/>
          <a:lstStyle/>
          <a:p>
            <a:r>
              <a:rPr lang="en-US" dirty="0"/>
              <a:t>Generative AI and support to service providers- too soon to tell</a:t>
            </a:r>
            <a:endParaRPr lang="en-CA" dirty="0"/>
          </a:p>
        </p:txBody>
      </p:sp>
      <p:sp>
        <p:nvSpPr>
          <p:cNvPr id="3" name="Content Placeholder 2"/>
          <p:cNvSpPr>
            <a:spLocks noGrp="1"/>
          </p:cNvSpPr>
          <p:nvPr>
            <p:ph idx="1"/>
          </p:nvPr>
        </p:nvSpPr>
        <p:spPr/>
        <p:txBody>
          <a:bodyPr>
            <a:normAutofit lnSpcReduction="10000"/>
          </a:bodyPr>
          <a:lstStyle/>
          <a:p>
            <a:r>
              <a:rPr lang="en-US" dirty="0"/>
              <a:t>Tech will change the environment we work in and the supports necessary to do legal aid work well.</a:t>
            </a:r>
          </a:p>
          <a:p>
            <a:r>
              <a:rPr lang="en-US" dirty="0"/>
              <a:t>Problem analysis, issue identification and possible </a:t>
            </a:r>
            <a:r>
              <a:rPr lang="en-US" dirty="0" err="1"/>
              <a:t>resolutioins</a:t>
            </a:r>
            <a:r>
              <a:rPr lang="en-US" dirty="0"/>
              <a:t> will all be affected.</a:t>
            </a:r>
          </a:p>
          <a:p>
            <a:r>
              <a:rPr lang="en-US" dirty="0"/>
              <a:t>Legal aid Plans will need to ensure that their services providers are properly supported. Looking to how governments are supporting their own legal work and how other legal aid plans are addressing the issues will be important .</a:t>
            </a:r>
          </a:p>
          <a:p>
            <a:r>
              <a:rPr lang="en-US" dirty="0"/>
              <a:t>Look to collaborate and cooperate to spread risk and explore whole system solutions. It is important to engage rather than ignore the changes happening around us.</a:t>
            </a:r>
          </a:p>
          <a:p>
            <a:endParaRPr lang="en-US" dirty="0"/>
          </a:p>
          <a:p>
            <a:endParaRPr lang="en-CA" dirty="0"/>
          </a:p>
        </p:txBody>
      </p:sp>
      <p:sp>
        <p:nvSpPr>
          <p:cNvPr id="4" name="Slide Number Placeholder 3"/>
          <p:cNvSpPr>
            <a:spLocks noGrp="1"/>
          </p:cNvSpPr>
          <p:nvPr>
            <p:ph type="sldNum" sz="quarter" idx="12"/>
          </p:nvPr>
        </p:nvSpPr>
        <p:spPr/>
        <p:txBody>
          <a:bodyPr/>
          <a:lstStyle/>
          <a:p>
            <a:fld id="{66F7F50A-4958-4F78-A07F-E7FF0EF0DB3B}" type="slidenum">
              <a:rPr lang="en-CA" smtClean="0"/>
              <a:t>24</a:t>
            </a:fld>
            <a:endParaRPr lang="en-CA"/>
          </a:p>
        </p:txBody>
      </p:sp>
    </p:spTree>
    <p:extLst>
      <p:ext uri="{BB962C8B-B14F-4D97-AF65-F5344CB8AC3E}">
        <p14:creationId xmlns:p14="http://schemas.microsoft.com/office/powerpoint/2010/main" val="9269248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Important collateral issues: Data, Design , Interpretation, Digital Skills</a:t>
            </a:r>
            <a:endParaRPr lang="en-CA" dirty="0"/>
          </a:p>
        </p:txBody>
      </p:sp>
      <p:sp>
        <p:nvSpPr>
          <p:cNvPr id="3" name="Content Placeholder 2"/>
          <p:cNvSpPr>
            <a:spLocks noGrp="1"/>
          </p:cNvSpPr>
          <p:nvPr>
            <p:ph idx="1"/>
          </p:nvPr>
        </p:nvSpPr>
        <p:spPr/>
        <p:txBody>
          <a:bodyPr/>
          <a:lstStyle/>
          <a:p>
            <a:r>
              <a:rPr lang="en-US" dirty="0"/>
              <a:t>Make sure your data is robust.-  it will help you to plan, to identify opportunities and convince others of the need for change</a:t>
            </a:r>
          </a:p>
          <a:p>
            <a:r>
              <a:rPr lang="en-US" dirty="0"/>
              <a:t>Treat tech changes as both a threat and an opportunity in your strategy development</a:t>
            </a:r>
          </a:p>
          <a:p>
            <a:r>
              <a:rPr lang="en-US" dirty="0"/>
              <a:t>Engage with tech to understand its implications. Its too important to leave to your tech specialists.</a:t>
            </a:r>
          </a:p>
          <a:p>
            <a:r>
              <a:rPr lang="en-US" dirty="0"/>
              <a:t>Have a look at the sites I have referred to and watch for legal aid tech developments in  Europe, the UK,  Australia, and in the USA.</a:t>
            </a:r>
          </a:p>
          <a:p>
            <a:r>
              <a:rPr lang="en-US" dirty="0"/>
              <a:t>Be cautious about the hype- it’s a feature of tech change that is a risk.</a:t>
            </a:r>
          </a:p>
          <a:p>
            <a:endParaRPr lang="en-US" dirty="0"/>
          </a:p>
          <a:p>
            <a:endParaRPr lang="en-CA" dirty="0"/>
          </a:p>
        </p:txBody>
      </p:sp>
      <p:sp>
        <p:nvSpPr>
          <p:cNvPr id="4" name="Slide Number Placeholder 3"/>
          <p:cNvSpPr>
            <a:spLocks noGrp="1"/>
          </p:cNvSpPr>
          <p:nvPr>
            <p:ph type="sldNum" sz="quarter" idx="12"/>
          </p:nvPr>
        </p:nvSpPr>
        <p:spPr/>
        <p:txBody>
          <a:bodyPr/>
          <a:lstStyle/>
          <a:p>
            <a:fld id="{66F7F50A-4958-4F78-A07F-E7FF0EF0DB3B}" type="slidenum">
              <a:rPr lang="en-CA" smtClean="0"/>
              <a:t>25</a:t>
            </a:fld>
            <a:endParaRPr lang="en-CA"/>
          </a:p>
        </p:txBody>
      </p:sp>
    </p:spTree>
    <p:extLst>
      <p:ext uri="{BB962C8B-B14F-4D97-AF65-F5344CB8AC3E}">
        <p14:creationId xmlns:p14="http://schemas.microsoft.com/office/powerpoint/2010/main" val="27080827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926" y="2616848"/>
            <a:ext cx="4122187" cy="4122187"/>
          </a:xfrm>
          <a:prstGeom prst="rect">
            <a:avLst/>
          </a:prstGeom>
        </p:spPr>
      </p:pic>
      <p:sp>
        <p:nvSpPr>
          <p:cNvPr id="2" name="Oval Callout 1"/>
          <p:cNvSpPr/>
          <p:nvPr/>
        </p:nvSpPr>
        <p:spPr>
          <a:xfrm>
            <a:off x="3937518" y="3881535"/>
            <a:ext cx="8061649" cy="2693437"/>
          </a:xfrm>
          <a:prstGeom prst="wedgeEllipseCallout">
            <a:avLst>
              <a:gd name="adj1" fmla="val -65446"/>
              <a:gd name="adj2" fmla="val 880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latin typeface="Comic Sans MS" panose="030F0702030302020204" pitchFamily="66" charset="0"/>
              </a:rPr>
              <a:t>Assess, experiment, implement !</a:t>
            </a:r>
            <a:endParaRPr lang="en-CA" sz="4800" b="1" i="1" dirty="0">
              <a:latin typeface="Comic Sans MS" panose="030F0702030302020204" pitchFamily="66" charset="0"/>
            </a:endParaRPr>
          </a:p>
        </p:txBody>
      </p:sp>
      <p:sp>
        <p:nvSpPr>
          <p:cNvPr id="5" name="Cloud Callout 4"/>
          <p:cNvSpPr/>
          <p:nvPr/>
        </p:nvSpPr>
        <p:spPr>
          <a:xfrm>
            <a:off x="1698172" y="-454089"/>
            <a:ext cx="7539134" cy="3203510"/>
          </a:xfrm>
          <a:prstGeom prst="cloudCallout">
            <a:avLst>
              <a:gd name="adj1" fmla="val -35734"/>
              <a:gd name="adj2" fmla="val 8429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i="1" dirty="0">
                <a:latin typeface="Comic Sans MS" panose="030F0702030302020204" pitchFamily="66" charset="0"/>
              </a:rPr>
              <a:t>Technology is not a magic bullet but it may be a silver one !</a:t>
            </a:r>
            <a:endParaRPr lang="en-CA" sz="3600" b="1" i="1" dirty="0">
              <a:latin typeface="Comic Sans MS" panose="030F0702030302020204" pitchFamily="66" charset="0"/>
            </a:endParaRPr>
          </a:p>
        </p:txBody>
      </p:sp>
      <p:sp>
        <p:nvSpPr>
          <p:cNvPr id="7" name="Slide Number Placeholder 6"/>
          <p:cNvSpPr>
            <a:spLocks noGrp="1"/>
          </p:cNvSpPr>
          <p:nvPr>
            <p:ph type="sldNum" sz="quarter" idx="12"/>
          </p:nvPr>
        </p:nvSpPr>
        <p:spPr/>
        <p:txBody>
          <a:bodyPr/>
          <a:lstStyle/>
          <a:p>
            <a:fld id="{66F7F50A-4958-4F78-A07F-E7FF0EF0DB3B}" type="slidenum">
              <a:rPr lang="en-CA" smtClean="0"/>
              <a:t>26</a:t>
            </a:fld>
            <a:endParaRPr lang="en-CA"/>
          </a:p>
        </p:txBody>
      </p:sp>
    </p:spTree>
    <p:extLst>
      <p:ext uri="{BB962C8B-B14F-4D97-AF65-F5344CB8AC3E}">
        <p14:creationId xmlns:p14="http://schemas.microsoft.com/office/powerpoint/2010/main" val="12297075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030931" y="1063230"/>
            <a:ext cx="4269573" cy="1243103"/>
          </a:xfrm>
        </p:spPr>
        <p:txBody>
          <a:bodyPr>
            <a:noAutofit/>
          </a:bodyPr>
          <a:lstStyle/>
          <a:p>
            <a:r>
              <a:rPr lang="en-US" dirty="0"/>
              <a:t>People with legal problems want to get on with their lives;</a:t>
            </a:r>
            <a:br>
              <a:rPr lang="en-US" dirty="0"/>
            </a:br>
            <a:endParaRPr lang="en-US" dirty="0"/>
          </a:p>
        </p:txBody>
      </p:sp>
      <p:sp>
        <p:nvSpPr>
          <p:cNvPr id="3" name="Content Placeholder 2"/>
          <p:cNvSpPr>
            <a:spLocks noGrp="1"/>
          </p:cNvSpPr>
          <p:nvPr>
            <p:ph sz="quarter" idx="4294967295"/>
          </p:nvPr>
        </p:nvSpPr>
        <p:spPr>
          <a:xfrm>
            <a:off x="6030931" y="3118207"/>
            <a:ext cx="5239820" cy="3041150"/>
          </a:xfrm>
        </p:spPr>
        <p:txBody>
          <a:bodyPr>
            <a:noAutofit/>
          </a:bodyPr>
          <a:lstStyle/>
          <a:p>
            <a:pPr marL="0" indent="0">
              <a:buNone/>
            </a:pPr>
            <a:r>
              <a:rPr lang="en-US" sz="3200" dirty="0"/>
              <a:t>and, they want problem-solving processes that are:</a:t>
            </a:r>
          </a:p>
          <a:p>
            <a:pPr lvl="1"/>
            <a:r>
              <a:rPr lang="en-US" sz="3200" dirty="0"/>
              <a:t> Easy to use,  Cheap,  Timely</a:t>
            </a:r>
          </a:p>
          <a:p>
            <a:pPr lvl="1"/>
            <a:r>
              <a:rPr lang="en-US" sz="3200" dirty="0"/>
              <a:t> Authoritative, Transparent,  Fair</a:t>
            </a:r>
          </a:p>
        </p:txBody>
      </p:sp>
      <p:pic>
        <p:nvPicPr>
          <p:cNvPr id="1026" name="Picture 2"/>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669534" y="0"/>
            <a:ext cx="5024062" cy="6788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Slide Number Placeholder 4"/>
          <p:cNvSpPr>
            <a:spLocks noGrp="1"/>
          </p:cNvSpPr>
          <p:nvPr>
            <p:ph type="sldNum" sz="quarter" idx="12"/>
          </p:nvPr>
        </p:nvSpPr>
        <p:spPr/>
        <p:txBody>
          <a:bodyPr/>
          <a:lstStyle/>
          <a:p>
            <a:fld id="{0C6F7287-4631-40C4-A1F2-253D095ED32C}" type="slidenum">
              <a:rPr lang="en-US" smtClean="0"/>
              <a:t>27</a:t>
            </a:fld>
            <a:endParaRPr lang="en-US"/>
          </a:p>
        </p:txBody>
      </p:sp>
    </p:spTree>
    <p:extLst>
      <p:ext uri="{BB962C8B-B14F-4D97-AF65-F5344CB8AC3E}">
        <p14:creationId xmlns:p14="http://schemas.microsoft.com/office/powerpoint/2010/main" val="40417346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5465" y="-118366"/>
            <a:ext cx="13192579" cy="9894434"/>
          </a:xfrm>
          <a:prstGeom prst="rect">
            <a:avLst/>
          </a:prstGeom>
        </p:spPr>
      </p:pic>
      <p:sp>
        <p:nvSpPr>
          <p:cNvPr id="3" name="Oval Callout 2"/>
          <p:cNvSpPr/>
          <p:nvPr/>
        </p:nvSpPr>
        <p:spPr>
          <a:xfrm>
            <a:off x="7347283" y="-424543"/>
            <a:ext cx="5280145" cy="4309781"/>
          </a:xfrm>
          <a:prstGeom prst="wedgeEllipseCallout">
            <a:avLst>
              <a:gd name="adj1" fmla="val -56999"/>
              <a:gd name="adj2" fmla="val 3279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latin typeface="Comic Sans MS" panose="030F0702030302020204" pitchFamily="66" charset="0"/>
              </a:rPr>
              <a:t>The end</a:t>
            </a:r>
            <a:endParaRPr lang="en-CA" sz="4800" b="1" i="1" dirty="0">
              <a:latin typeface="Comic Sans MS" panose="030F0702030302020204" pitchFamily="66" charset="0"/>
            </a:endParaRPr>
          </a:p>
        </p:txBody>
      </p:sp>
      <p:sp>
        <p:nvSpPr>
          <p:cNvPr id="4" name="Slide Number Placeholder 3"/>
          <p:cNvSpPr>
            <a:spLocks noGrp="1"/>
          </p:cNvSpPr>
          <p:nvPr>
            <p:ph type="sldNum" sz="quarter" idx="12"/>
          </p:nvPr>
        </p:nvSpPr>
        <p:spPr/>
        <p:txBody>
          <a:bodyPr/>
          <a:lstStyle/>
          <a:p>
            <a:fld id="{66F7F50A-4958-4F78-A07F-E7FF0EF0DB3B}" type="slidenum">
              <a:rPr lang="en-CA" smtClean="0"/>
              <a:t>28</a:t>
            </a:fld>
            <a:endParaRPr lang="en-CA"/>
          </a:p>
        </p:txBody>
      </p:sp>
    </p:spTree>
    <p:extLst>
      <p:ext uri="{BB962C8B-B14F-4D97-AF65-F5344CB8AC3E}">
        <p14:creationId xmlns:p14="http://schemas.microsoft.com/office/powerpoint/2010/main" val="2817535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screen">
            <a:extLst>
              <a:ext uri="{28A0092B-C50C-407E-A947-70E740481C1C}">
                <a14:useLocalDpi xmlns:a14="http://schemas.microsoft.com/office/drawing/2010/main" val="0"/>
              </a:ext>
            </a:extLst>
          </a:blip>
          <a:stretch>
            <a:fillRect/>
          </a:stretch>
        </p:blipFill>
        <p:spPr>
          <a:xfrm>
            <a:off x="3639845" y="35683"/>
            <a:ext cx="8633179" cy="6843391"/>
          </a:xfrm>
          <a:prstGeom prst="rect">
            <a:avLst/>
          </a:prstGeom>
        </p:spPr>
      </p:pic>
      <p:sp>
        <p:nvSpPr>
          <p:cNvPr id="2" name="Title 1"/>
          <p:cNvSpPr>
            <a:spLocks noGrp="1"/>
          </p:cNvSpPr>
          <p:nvPr>
            <p:ph type="title"/>
          </p:nvPr>
        </p:nvSpPr>
        <p:spPr>
          <a:xfrm>
            <a:off x="510364" y="336772"/>
            <a:ext cx="5576777" cy="1325563"/>
          </a:xfrm>
        </p:spPr>
        <p:txBody>
          <a:bodyPr>
            <a:normAutofit/>
          </a:bodyPr>
          <a:lstStyle/>
          <a:p>
            <a:r>
              <a:rPr lang="en-US" b="1" dirty="0"/>
              <a:t>Governance and Service models</a:t>
            </a:r>
          </a:p>
        </p:txBody>
      </p:sp>
      <p:sp>
        <p:nvSpPr>
          <p:cNvPr id="3" name="Content Placeholder 2"/>
          <p:cNvSpPr>
            <a:spLocks noGrp="1"/>
          </p:cNvSpPr>
          <p:nvPr>
            <p:ph idx="1"/>
          </p:nvPr>
        </p:nvSpPr>
        <p:spPr>
          <a:xfrm>
            <a:off x="510364" y="1963423"/>
            <a:ext cx="4118344" cy="4213539"/>
          </a:xfrm>
        </p:spPr>
        <p:txBody>
          <a:bodyPr>
            <a:normAutofit lnSpcReduction="10000"/>
          </a:bodyPr>
          <a:lstStyle/>
          <a:p>
            <a:r>
              <a:rPr lang="en-US" sz="4400" dirty="0"/>
              <a:t>Financing</a:t>
            </a:r>
          </a:p>
          <a:p>
            <a:r>
              <a:rPr lang="en-US" sz="4400" dirty="0"/>
              <a:t>Governance</a:t>
            </a:r>
          </a:p>
          <a:p>
            <a:r>
              <a:rPr lang="en-US" sz="4400" dirty="0"/>
              <a:t>Eligibility</a:t>
            </a:r>
          </a:p>
          <a:p>
            <a:r>
              <a:rPr lang="en-US" sz="4400" dirty="0"/>
              <a:t>Delivery models</a:t>
            </a:r>
          </a:p>
          <a:p>
            <a:r>
              <a:rPr lang="en-US" sz="4400" dirty="0"/>
              <a:t>Service coverage</a:t>
            </a:r>
          </a:p>
        </p:txBody>
      </p:sp>
      <p:sp>
        <p:nvSpPr>
          <p:cNvPr id="4" name="Slide Number Placeholder 3"/>
          <p:cNvSpPr>
            <a:spLocks noGrp="1"/>
          </p:cNvSpPr>
          <p:nvPr>
            <p:ph type="sldNum" sz="quarter" idx="12"/>
          </p:nvPr>
        </p:nvSpPr>
        <p:spPr/>
        <p:txBody>
          <a:bodyPr/>
          <a:lstStyle/>
          <a:p>
            <a:fld id="{66F7F50A-4958-4F78-A07F-E7FF0EF0DB3B}" type="slidenum">
              <a:rPr lang="en-CA" smtClean="0"/>
              <a:t>3</a:t>
            </a:fld>
            <a:endParaRPr lang="en-CA"/>
          </a:p>
        </p:txBody>
      </p:sp>
    </p:spTree>
    <p:extLst>
      <p:ext uri="{BB962C8B-B14F-4D97-AF65-F5344CB8AC3E}">
        <p14:creationId xmlns:p14="http://schemas.microsoft.com/office/powerpoint/2010/main" val="2147886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278880" y="69560"/>
            <a:ext cx="5024062" cy="6788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idx="4294967295"/>
          </p:nvPr>
        </p:nvSpPr>
        <p:spPr>
          <a:xfrm>
            <a:off x="4461164" y="-207818"/>
            <a:ext cx="7674797" cy="4918363"/>
          </a:xfrm>
          <a:noFill/>
        </p:spPr>
        <p:txBody>
          <a:bodyPr>
            <a:noAutofit/>
          </a:bodyPr>
          <a:lstStyle/>
          <a:p>
            <a:r>
              <a:rPr lang="en-US" sz="3600" b="1" dirty="0">
                <a:latin typeface="+mn-lt"/>
              </a:rPr>
              <a:t>People with legal problems want to get on with their lives; and they want problem-solving processes that are:</a:t>
            </a:r>
            <a:br>
              <a:rPr lang="en-US" sz="3600" b="1" dirty="0">
                <a:latin typeface="+mn-lt"/>
              </a:rPr>
            </a:br>
            <a:r>
              <a:rPr lang="en-US" dirty="0"/>
              <a:t> </a:t>
            </a:r>
            <a:br>
              <a:rPr lang="en-US" dirty="0"/>
            </a:br>
            <a:endParaRPr lang="en-US" dirty="0"/>
          </a:p>
        </p:txBody>
      </p:sp>
      <p:sp>
        <p:nvSpPr>
          <p:cNvPr id="3" name="Content Placeholder 2"/>
          <p:cNvSpPr>
            <a:spLocks noGrp="1"/>
          </p:cNvSpPr>
          <p:nvPr>
            <p:ph sz="quarter" idx="4294967295"/>
          </p:nvPr>
        </p:nvSpPr>
        <p:spPr>
          <a:xfrm>
            <a:off x="6338455" y="2750128"/>
            <a:ext cx="4932296" cy="3409230"/>
          </a:xfrm>
        </p:spPr>
        <p:txBody>
          <a:bodyPr>
            <a:noAutofit/>
          </a:bodyPr>
          <a:lstStyle/>
          <a:p>
            <a:pPr marL="0" indent="0">
              <a:buNone/>
            </a:pPr>
            <a:r>
              <a:rPr lang="en-US" sz="3600" b="1" dirty="0"/>
              <a:t>1. Easy to use,</a:t>
            </a:r>
          </a:p>
          <a:p>
            <a:pPr marL="0" indent="0">
              <a:buNone/>
            </a:pPr>
            <a:r>
              <a:rPr lang="en-US" sz="3600" b="1" dirty="0"/>
              <a:t>2. Inexpensive,</a:t>
            </a:r>
          </a:p>
          <a:p>
            <a:pPr marL="0" indent="0">
              <a:buNone/>
            </a:pPr>
            <a:r>
              <a:rPr lang="en-US" sz="3600" b="1" dirty="0"/>
              <a:t>3. Timely,</a:t>
            </a:r>
          </a:p>
          <a:p>
            <a:pPr marL="0" indent="0">
              <a:buNone/>
            </a:pPr>
            <a:r>
              <a:rPr lang="en-US" sz="3600" b="1" dirty="0"/>
              <a:t>4. Authoritative,</a:t>
            </a:r>
          </a:p>
          <a:p>
            <a:pPr marL="0" indent="0">
              <a:buNone/>
            </a:pPr>
            <a:r>
              <a:rPr lang="en-US" sz="3600" b="1" dirty="0"/>
              <a:t>5. Transparent, </a:t>
            </a:r>
          </a:p>
          <a:p>
            <a:pPr marL="0" indent="0">
              <a:buNone/>
            </a:pPr>
            <a:r>
              <a:rPr lang="en-US" sz="3600" b="1" dirty="0"/>
              <a:t>6. Fair.</a:t>
            </a:r>
          </a:p>
          <a:p>
            <a:pPr marL="0" indent="0">
              <a:buNone/>
            </a:pPr>
            <a:r>
              <a:rPr lang="en-US" sz="3200" dirty="0"/>
              <a:t>	</a:t>
            </a:r>
          </a:p>
        </p:txBody>
      </p:sp>
      <p:sp>
        <p:nvSpPr>
          <p:cNvPr id="5" name="Slide Number Placeholder 4"/>
          <p:cNvSpPr>
            <a:spLocks noGrp="1"/>
          </p:cNvSpPr>
          <p:nvPr>
            <p:ph type="sldNum" sz="quarter" idx="12"/>
          </p:nvPr>
        </p:nvSpPr>
        <p:spPr/>
        <p:txBody>
          <a:bodyPr/>
          <a:lstStyle/>
          <a:p>
            <a:fld id="{0C6F7287-4631-40C4-A1F2-253D095ED32C}" type="slidenum">
              <a:rPr lang="en-US" smtClean="0"/>
              <a:t>4</a:t>
            </a:fld>
            <a:endParaRPr lang="en-US" dirty="0"/>
          </a:p>
        </p:txBody>
      </p:sp>
    </p:spTree>
    <p:extLst>
      <p:ext uri="{BB962C8B-B14F-4D97-AF65-F5344CB8AC3E}">
        <p14:creationId xmlns:p14="http://schemas.microsoft.com/office/powerpoint/2010/main" val="613584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extLst>
              <p:ext uri="{D42A27DB-BD31-4B8C-83A1-F6EECF244321}">
                <p14:modId xmlns:p14="http://schemas.microsoft.com/office/powerpoint/2010/main" val="850941621"/>
              </p:ext>
            </p:extLst>
          </p:nvPr>
        </p:nvGraphicFramePr>
        <p:xfrm>
          <a:off x="239443" y="966504"/>
          <a:ext cx="11763503" cy="57173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p:cNvSpPr txBox="1"/>
          <p:nvPr/>
        </p:nvSpPr>
        <p:spPr>
          <a:xfrm>
            <a:off x="631371" y="258618"/>
            <a:ext cx="10820400" cy="769441"/>
          </a:xfrm>
          <a:prstGeom prst="rect">
            <a:avLst/>
          </a:prstGeom>
          <a:noFill/>
        </p:spPr>
        <p:txBody>
          <a:bodyPr wrap="square" rtlCol="0">
            <a:spAutoFit/>
          </a:bodyPr>
          <a:lstStyle/>
          <a:p>
            <a:r>
              <a:rPr lang="en-US" sz="4000" dirty="0"/>
              <a:t>          </a:t>
            </a:r>
            <a:r>
              <a:rPr lang="en-US" sz="4400" b="1" dirty="0">
                <a:latin typeface="+mj-lt"/>
              </a:rPr>
              <a:t>Three legal aid building blocks 1948-99</a:t>
            </a:r>
            <a:endParaRPr lang="en-CA" sz="4400" b="1" dirty="0">
              <a:latin typeface="+mj-lt"/>
            </a:endParaRPr>
          </a:p>
        </p:txBody>
      </p:sp>
      <p:sp>
        <p:nvSpPr>
          <p:cNvPr id="2" name="Slide Number Placeholder 1"/>
          <p:cNvSpPr>
            <a:spLocks noGrp="1"/>
          </p:cNvSpPr>
          <p:nvPr>
            <p:ph type="sldNum" sz="quarter" idx="12"/>
          </p:nvPr>
        </p:nvSpPr>
        <p:spPr/>
        <p:txBody>
          <a:bodyPr/>
          <a:lstStyle/>
          <a:p>
            <a:fld id="{66F7F50A-4958-4F78-A07F-E7FF0EF0DB3B}" type="slidenum">
              <a:rPr lang="en-CA" smtClean="0"/>
              <a:t>5</a:t>
            </a:fld>
            <a:endParaRPr lang="en-CA"/>
          </a:p>
        </p:txBody>
      </p:sp>
    </p:spTree>
    <p:extLst>
      <p:ext uri="{BB962C8B-B14F-4D97-AF65-F5344CB8AC3E}">
        <p14:creationId xmlns:p14="http://schemas.microsoft.com/office/powerpoint/2010/main" val="2013092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screen">
            <a:extLst>
              <a:ext uri="{28A0092B-C50C-407E-A947-70E740481C1C}">
                <a14:useLocalDpi xmlns:a14="http://schemas.microsoft.com/office/drawing/2010/main" val="0"/>
              </a:ext>
            </a:extLst>
          </a:blip>
          <a:stretch>
            <a:fillRect/>
          </a:stretch>
        </p:blipFill>
        <p:spPr>
          <a:xfrm>
            <a:off x="0" y="43832"/>
            <a:ext cx="6814168" cy="6814168"/>
          </a:xfrm>
          <a:prstGeom prst="rect">
            <a:avLst/>
          </a:prstGeom>
        </p:spPr>
      </p:pic>
      <p:sp>
        <p:nvSpPr>
          <p:cNvPr id="3" name="TextBox 2"/>
          <p:cNvSpPr txBox="1"/>
          <p:nvPr/>
        </p:nvSpPr>
        <p:spPr>
          <a:xfrm>
            <a:off x="7112041" y="3814949"/>
            <a:ext cx="4946073" cy="2806922"/>
          </a:xfrm>
          <a:prstGeom prst="rect">
            <a:avLst/>
          </a:prstGeom>
          <a:solidFill>
            <a:schemeClr val="accent1">
              <a:lumMod val="50000"/>
            </a:schemeClr>
          </a:solidFill>
          <a:ln>
            <a:solidFill>
              <a:schemeClr val="tx1"/>
            </a:solidFill>
          </a:ln>
        </p:spPr>
        <p:txBody>
          <a:bodyPr wrap="square" rtlCol="0">
            <a:spAutoFit/>
          </a:bodyPr>
          <a:lstStyle/>
          <a:p>
            <a:pPr marL="228600" lvl="0" indent="-228600">
              <a:lnSpc>
                <a:spcPct val="90000"/>
              </a:lnSpc>
              <a:spcBef>
                <a:spcPts val="1000"/>
              </a:spcBef>
              <a:buFont typeface="Arial" panose="020B0604020202020204" pitchFamily="34" charset="0"/>
              <a:buChar char="•"/>
            </a:pPr>
            <a:r>
              <a:rPr lang="en-US" sz="2800" b="1" i="1" dirty="0">
                <a:solidFill>
                  <a:schemeClr val="bg1"/>
                </a:solidFill>
                <a:latin typeface="Noto sans"/>
              </a:rPr>
              <a:t>16.3.3</a:t>
            </a:r>
            <a:r>
              <a:rPr lang="en-US" sz="2800" i="1" dirty="0">
                <a:solidFill>
                  <a:schemeClr val="bg1"/>
                </a:solidFill>
                <a:latin typeface="Noto sans"/>
              </a:rPr>
              <a:t>  - Proportion of those who </a:t>
            </a:r>
            <a:r>
              <a:rPr lang="en-US" sz="2800" b="1" i="1" dirty="0">
                <a:solidFill>
                  <a:schemeClr val="bg1"/>
                </a:solidFill>
                <a:latin typeface="Noto sans"/>
              </a:rPr>
              <a:t>experienced a legal </a:t>
            </a:r>
            <a:r>
              <a:rPr lang="en-US" sz="2800" i="1" dirty="0">
                <a:solidFill>
                  <a:schemeClr val="bg1"/>
                </a:solidFill>
                <a:latin typeface="Noto sans"/>
              </a:rPr>
              <a:t>problem in the last two years who could access appropriate information or expert help and were able to resolve the problem</a:t>
            </a: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69666" y="164887"/>
            <a:ext cx="5230821" cy="3286029"/>
          </a:xfrm>
          <a:prstGeom prst="rect">
            <a:avLst/>
          </a:prstGeom>
        </p:spPr>
      </p:pic>
      <p:sp>
        <p:nvSpPr>
          <p:cNvPr id="4" name="Slide Number Placeholder 3"/>
          <p:cNvSpPr>
            <a:spLocks noGrp="1"/>
          </p:cNvSpPr>
          <p:nvPr>
            <p:ph type="sldNum" sz="quarter" idx="12"/>
          </p:nvPr>
        </p:nvSpPr>
        <p:spPr/>
        <p:txBody>
          <a:bodyPr/>
          <a:lstStyle/>
          <a:p>
            <a:fld id="{66F7F50A-4958-4F78-A07F-E7FF0EF0DB3B}" type="slidenum">
              <a:rPr lang="en-CA" smtClean="0"/>
              <a:t>6</a:t>
            </a:fld>
            <a:endParaRPr lang="en-CA"/>
          </a:p>
        </p:txBody>
      </p:sp>
    </p:spTree>
    <p:extLst>
      <p:ext uri="{BB962C8B-B14F-4D97-AF65-F5344CB8AC3E}">
        <p14:creationId xmlns:p14="http://schemas.microsoft.com/office/powerpoint/2010/main" val="1470386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962400" y="1107378"/>
            <a:ext cx="8229599" cy="3785652"/>
          </a:xfrm>
          <a:prstGeom prst="rect">
            <a:avLst/>
          </a:prstGeom>
          <a:noFill/>
          <a:ln>
            <a:solidFill>
              <a:schemeClr val="bg1"/>
            </a:solidFill>
          </a:ln>
        </p:spPr>
        <p:txBody>
          <a:bodyPr wrap="square" rtlCol="0">
            <a:spAutoFit/>
          </a:bodyPr>
          <a:lstStyle/>
          <a:p>
            <a:pPr algn="ctr"/>
            <a:r>
              <a:rPr lang="en-CA" sz="4800" dirty="0">
                <a:solidFill>
                  <a:srgbClr val="000000"/>
                </a:solidFill>
                <a:latin typeface="Helvetica" panose="020B0604020202020204" pitchFamily="34" charset="0"/>
                <a:ea typeface="Calibri" panose="020F0502020204030204" pitchFamily="34" charset="0"/>
              </a:rPr>
              <a:t>Equality Under the Law</a:t>
            </a:r>
          </a:p>
          <a:p>
            <a:pPr algn="ctr"/>
            <a:r>
              <a:rPr lang="en-CA" sz="4800" dirty="0">
                <a:solidFill>
                  <a:srgbClr val="000000"/>
                </a:solidFill>
                <a:latin typeface="Helvetica" panose="020B0604020202020204" pitchFamily="34" charset="0"/>
                <a:ea typeface="Calibri" panose="020F0502020204030204" pitchFamily="34" charset="0"/>
              </a:rPr>
              <a:t>+Transparency of Law</a:t>
            </a:r>
          </a:p>
          <a:p>
            <a:pPr algn="ctr"/>
            <a:r>
              <a:rPr lang="en-CA" sz="4800" dirty="0">
                <a:solidFill>
                  <a:srgbClr val="000000"/>
                </a:solidFill>
                <a:latin typeface="Helvetica" panose="020B0604020202020204" pitchFamily="34" charset="0"/>
                <a:ea typeface="Calibri" panose="020F0502020204030204" pitchFamily="34" charset="0"/>
              </a:rPr>
              <a:t> +Independent Judiciary</a:t>
            </a:r>
          </a:p>
          <a:p>
            <a:pPr algn="ctr"/>
            <a:r>
              <a:rPr lang="en-CA" sz="4800" dirty="0">
                <a:solidFill>
                  <a:srgbClr val="000000"/>
                </a:solidFill>
                <a:latin typeface="Helvetica" panose="020B0604020202020204" pitchFamily="34" charset="0"/>
                <a:ea typeface="Calibri" panose="020F0502020204030204" pitchFamily="34" charset="0"/>
              </a:rPr>
              <a:t> +</a:t>
            </a:r>
            <a:r>
              <a:rPr lang="en-CA" sz="4800" u="sng" dirty="0">
                <a:solidFill>
                  <a:srgbClr val="000000"/>
                </a:solidFill>
                <a:latin typeface="Helvetica" panose="020B0604020202020204" pitchFamily="34" charset="0"/>
                <a:ea typeface="Calibri" panose="020F0502020204030204" pitchFamily="34" charset="0"/>
              </a:rPr>
              <a:t>Accessible Legal Remedy </a:t>
            </a:r>
            <a:br>
              <a:rPr lang="en-CA" sz="4800" dirty="0">
                <a:solidFill>
                  <a:srgbClr val="000000"/>
                </a:solidFill>
                <a:latin typeface="Helvetica" panose="020B0604020202020204" pitchFamily="34" charset="0"/>
                <a:ea typeface="Calibri" panose="020F0502020204030204" pitchFamily="34" charset="0"/>
              </a:rPr>
            </a:br>
            <a:r>
              <a:rPr lang="en-CA" sz="4800" dirty="0">
                <a:solidFill>
                  <a:srgbClr val="000000"/>
                </a:solidFill>
                <a:latin typeface="Helvetica" panose="020B0604020202020204" pitchFamily="34" charset="0"/>
                <a:ea typeface="Calibri" panose="020F0502020204030204" pitchFamily="34" charset="0"/>
              </a:rPr>
              <a:t>= The Rule of Law</a:t>
            </a:r>
            <a:endParaRPr lang="en-CA" sz="4800" dirty="0">
              <a:latin typeface="Times New Roman" panose="02020603050405020304" pitchFamily="18" charset="0"/>
              <a:ea typeface="Calibri" panose="020F0502020204030204" pitchFamily="34" charset="0"/>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2617" y="717698"/>
            <a:ext cx="4015925" cy="4722727"/>
          </a:xfrm>
          <a:prstGeom prst="rect">
            <a:avLst/>
          </a:prstGeom>
          <a:ln>
            <a:solidFill>
              <a:schemeClr val="tx1"/>
            </a:solidFill>
          </a:ln>
        </p:spPr>
      </p:pic>
      <p:sp>
        <p:nvSpPr>
          <p:cNvPr id="7" name="Slide Number Placeholder 6"/>
          <p:cNvSpPr>
            <a:spLocks noGrp="1"/>
          </p:cNvSpPr>
          <p:nvPr>
            <p:ph type="sldNum" sz="quarter" idx="12"/>
          </p:nvPr>
        </p:nvSpPr>
        <p:spPr/>
        <p:txBody>
          <a:bodyPr/>
          <a:lstStyle/>
          <a:p>
            <a:fld id="{66F7F50A-4958-4F78-A07F-E7FF0EF0DB3B}" type="slidenum">
              <a:rPr lang="en-CA" smtClean="0"/>
              <a:t>7</a:t>
            </a:fld>
            <a:endParaRPr lang="en-CA"/>
          </a:p>
        </p:txBody>
      </p:sp>
    </p:spTree>
    <p:extLst>
      <p:ext uri="{BB962C8B-B14F-4D97-AF65-F5344CB8AC3E}">
        <p14:creationId xmlns:p14="http://schemas.microsoft.com/office/powerpoint/2010/main" val="1316360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1576" y="821094"/>
            <a:ext cx="2929812" cy="2800767"/>
          </a:xfrm>
          <a:prstGeom prst="rect">
            <a:avLst/>
          </a:prstGeom>
          <a:noFill/>
        </p:spPr>
        <p:txBody>
          <a:bodyPr wrap="square" rtlCol="0">
            <a:spAutoFit/>
          </a:bodyPr>
          <a:lstStyle/>
          <a:p>
            <a:r>
              <a:rPr lang="en-US" sz="4400" dirty="0"/>
              <a:t>Three Big Rocks</a:t>
            </a:r>
          </a:p>
          <a:p>
            <a:r>
              <a:rPr lang="en-US" sz="4400" dirty="0"/>
              <a:t>For Legal Aid</a:t>
            </a:r>
            <a:endParaRPr lang="en-CA" sz="4400" dirty="0"/>
          </a:p>
        </p:txBody>
      </p:sp>
      <p:sp>
        <p:nvSpPr>
          <p:cNvPr id="7" name="Slide Number Placeholder 6"/>
          <p:cNvSpPr>
            <a:spLocks noGrp="1"/>
          </p:cNvSpPr>
          <p:nvPr>
            <p:ph type="sldNum" sz="quarter" idx="12"/>
          </p:nvPr>
        </p:nvSpPr>
        <p:spPr/>
        <p:txBody>
          <a:bodyPr/>
          <a:lstStyle/>
          <a:p>
            <a:fld id="{66F7F50A-4958-4F78-A07F-E7FF0EF0DB3B}" type="slidenum">
              <a:rPr lang="en-CA" smtClean="0"/>
              <a:t>8</a:t>
            </a:fld>
            <a:endParaRPr lang="en-CA"/>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0887"/>
            <a:ext cx="6923314" cy="6923314"/>
          </a:xfrm>
          <a:prstGeom prst="rect">
            <a:avLst/>
          </a:prstGeom>
        </p:spPr>
      </p:pic>
    </p:spTree>
    <p:extLst>
      <p:ext uri="{BB962C8B-B14F-4D97-AF65-F5344CB8AC3E}">
        <p14:creationId xmlns:p14="http://schemas.microsoft.com/office/powerpoint/2010/main" val="29017590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7476932" y="141890"/>
            <a:ext cx="4497054" cy="707886"/>
          </a:xfrm>
          <a:prstGeom prst="rect">
            <a:avLst/>
          </a:prstGeom>
          <a:noFill/>
        </p:spPr>
        <p:txBody>
          <a:bodyPr wrap="square" rtlCol="0">
            <a:spAutoFit/>
          </a:bodyPr>
          <a:lstStyle/>
          <a:p>
            <a:r>
              <a:rPr lang="en-CA" sz="4000" b="1" dirty="0">
                <a:latin typeface="+mj-lt"/>
              </a:rPr>
              <a:t>Big Rock #1</a:t>
            </a:r>
          </a:p>
        </p:txBody>
      </p:sp>
      <p:sp>
        <p:nvSpPr>
          <p:cNvPr id="7" name="TextBox 6"/>
          <p:cNvSpPr txBox="1"/>
          <p:nvPr/>
        </p:nvSpPr>
        <p:spPr>
          <a:xfrm>
            <a:off x="7153469" y="991665"/>
            <a:ext cx="4605871" cy="4278094"/>
          </a:xfrm>
          <a:prstGeom prst="rect">
            <a:avLst/>
          </a:prstGeom>
          <a:noFill/>
        </p:spPr>
        <p:txBody>
          <a:bodyPr wrap="square" rtlCol="0">
            <a:spAutoFit/>
          </a:bodyPr>
          <a:lstStyle/>
          <a:p>
            <a:r>
              <a:rPr lang="en-US" sz="3400" dirty="0"/>
              <a:t>As competition for public funding increases it has become increasingly important for legal aid plans to be adept at demonstrating the public value of legal aid services.</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2751" y="211493"/>
            <a:ext cx="6463005" cy="6463005"/>
          </a:xfrm>
          <a:prstGeom prst="rect">
            <a:avLst/>
          </a:prstGeom>
        </p:spPr>
      </p:pic>
      <p:sp>
        <p:nvSpPr>
          <p:cNvPr id="4" name="Slide Number Placeholder 3"/>
          <p:cNvSpPr>
            <a:spLocks noGrp="1"/>
          </p:cNvSpPr>
          <p:nvPr>
            <p:ph type="sldNum" sz="quarter" idx="12"/>
          </p:nvPr>
        </p:nvSpPr>
        <p:spPr/>
        <p:txBody>
          <a:bodyPr/>
          <a:lstStyle/>
          <a:p>
            <a:fld id="{66F7F50A-4958-4F78-A07F-E7FF0EF0DB3B}" type="slidenum">
              <a:rPr lang="en-CA" smtClean="0"/>
              <a:t>9</a:t>
            </a:fld>
            <a:endParaRPr lang="en-CA"/>
          </a:p>
        </p:txBody>
      </p:sp>
    </p:spTree>
    <p:extLst>
      <p:ext uri="{BB962C8B-B14F-4D97-AF65-F5344CB8AC3E}">
        <p14:creationId xmlns:p14="http://schemas.microsoft.com/office/powerpoint/2010/main" val="2025622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24219</TotalTime>
  <Words>3380</Words>
  <Application>Microsoft Office PowerPoint</Application>
  <PresentationFormat>寬螢幕</PresentationFormat>
  <Paragraphs>235</Paragraphs>
  <Slides>28</Slides>
  <Notes>22</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28</vt:i4>
      </vt:variant>
    </vt:vector>
  </HeadingPairs>
  <TitlesOfParts>
    <vt:vector size="37" baseType="lpstr">
      <vt:lpstr>Arial</vt:lpstr>
      <vt:lpstr>Calibri</vt:lpstr>
      <vt:lpstr>Calibri Light</vt:lpstr>
      <vt:lpstr>Comic Sans MS</vt:lpstr>
      <vt:lpstr>Helvetica</vt:lpstr>
      <vt:lpstr>Noto sans</vt:lpstr>
      <vt:lpstr>Roboto</vt:lpstr>
      <vt:lpstr>Times New Roman</vt:lpstr>
      <vt:lpstr>Office Theme</vt:lpstr>
      <vt:lpstr>Legal Aid: What’s Next?</vt:lpstr>
      <vt:lpstr>PowerPoint 簡報</vt:lpstr>
      <vt:lpstr>Governance and Service models</vt:lpstr>
      <vt:lpstr>People with legal problems want to get on with their lives; and they want problem-solving processes that are:   </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Bias in the algorithms?- almost certainly</vt:lpstr>
      <vt:lpstr>PowerPoint 簡報</vt:lpstr>
      <vt:lpstr>Algogracy? Government by algorithm – or worse, program administration by algorithm</vt:lpstr>
      <vt:lpstr>PowerPoint 簡報</vt:lpstr>
      <vt:lpstr>Some opportunities</vt:lpstr>
      <vt:lpstr>PowerPoint 簡報</vt:lpstr>
      <vt:lpstr>Rechtwijzer and the guided pathways</vt:lpstr>
      <vt:lpstr>What we learned from Rechtwijzer and MyLawBC </vt:lpstr>
      <vt:lpstr>PowerPoint 簡報</vt:lpstr>
      <vt:lpstr>Document assembly</vt:lpstr>
      <vt:lpstr>Generative AI and support to service providers- too soon to tell</vt:lpstr>
      <vt:lpstr>Important collateral issues: Data, Design , Interpretation, Digital Skills</vt:lpstr>
      <vt:lpstr>PowerPoint 簡報</vt:lpstr>
      <vt:lpstr>People with legal problems want to get on with their lives; </vt:lpstr>
      <vt:lpstr>PowerPoint 簡報</vt:lpstr>
    </vt:vector>
  </TitlesOfParts>
  <Company>LSS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IOLTA presentation on Canadian Legal Aid</dc:title>
  <dc:creator>Mark Benton</dc:creator>
  <cp:lastModifiedBy>資訊組</cp:lastModifiedBy>
  <cp:revision>204</cp:revision>
  <dcterms:created xsi:type="dcterms:W3CDTF">2018-01-22T21:46:11Z</dcterms:created>
  <dcterms:modified xsi:type="dcterms:W3CDTF">2023-11-14T02:43:48Z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958411</vt:lpwstr>
  </property>
  <property fmtid="{D5CDD505-2E9C-101B-9397-08002B2CF9AE}" pid="3" name="NXPowerLiteSettings">
    <vt:lpwstr>F7000400038000</vt:lpwstr>
  </property>
  <property fmtid="{D5CDD505-2E9C-101B-9397-08002B2CF9AE}" pid="4" name="NXPowerLiteVersion">
    <vt:lpwstr>S10.0.0</vt:lpwstr>
  </property>
</Properties>
</file>